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62" r:id="rId3"/>
    <p:sldId id="277" r:id="rId4"/>
    <p:sldId id="268" r:id="rId5"/>
    <p:sldId id="279" r:id="rId6"/>
    <p:sldId id="269" r:id="rId7"/>
    <p:sldId id="270" r:id="rId8"/>
    <p:sldId id="286" r:id="rId9"/>
    <p:sldId id="280" r:id="rId10"/>
    <p:sldId id="281" r:id="rId11"/>
    <p:sldId id="283" r:id="rId12"/>
    <p:sldId id="284" r:id="rId13"/>
    <p:sldId id="28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8" autoAdjust="0"/>
    <p:restoredTop sz="94595" autoAdjust="0"/>
  </p:normalViewPr>
  <p:slideViewPr>
    <p:cSldViewPr>
      <p:cViewPr>
        <p:scale>
          <a:sx n="67" d="100"/>
          <a:sy n="67" d="100"/>
        </p:scale>
        <p:origin x="-763"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416E21-E55D-441F-97DF-F93DE8C0AAB6}" type="datetimeFigureOut">
              <a:rPr lang="en-US" smtClean="0"/>
              <a:pPr/>
              <a:t>03-Oct-2008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F5C2F4-5EBE-4E41-97C5-80C6A320FC2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16E21-E55D-441F-97DF-F93DE8C0AAB6}" type="datetimeFigureOut">
              <a:rPr lang="en-US" smtClean="0"/>
              <a:pPr/>
              <a:t>03-Oct-2008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F5C2F4-5EBE-4E41-97C5-80C6A320FC2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533400"/>
            <a:ext cx="7467600" cy="5334000"/>
          </a:xfrm>
        </p:spPr>
        <p:txBody>
          <a:bodyPr>
            <a:normAutofit fontScale="92500" lnSpcReduction="10000"/>
          </a:bodyPr>
          <a:lstStyle/>
          <a:p>
            <a:pPr algn="l"/>
            <a:r>
              <a:rPr lang="en-US" sz="2000" b="1" u="sng" dirty="0" smtClean="0">
                <a:solidFill>
                  <a:srgbClr val="0070C0"/>
                </a:solidFill>
              </a:rPr>
              <a:t>MAINPAGE</a:t>
            </a:r>
          </a:p>
          <a:p>
            <a:pPr algn="l"/>
            <a:r>
              <a:rPr lang="en-US" sz="2000" b="1" u="sng" dirty="0" smtClean="0">
                <a:solidFill>
                  <a:srgbClr val="0070C0"/>
                </a:solidFill>
              </a:rPr>
              <a:t>ABOUT US</a:t>
            </a:r>
          </a:p>
          <a:p>
            <a:pPr lvl="1" algn="l">
              <a:buFont typeface="Arial" pitchFamily="34" charset="0"/>
              <a:buChar char="•"/>
            </a:pPr>
            <a:r>
              <a:rPr lang="en-US" sz="1600" b="1" u="sng" dirty="0" smtClean="0">
                <a:solidFill>
                  <a:srgbClr val="0070C0"/>
                </a:solidFill>
              </a:rPr>
              <a:t>EFFICIENT IN BRIEF</a:t>
            </a:r>
          </a:p>
          <a:p>
            <a:pPr lvl="1" algn="l">
              <a:buFont typeface="Arial" pitchFamily="34" charset="0"/>
              <a:buChar char="•"/>
            </a:pPr>
            <a:r>
              <a:rPr lang="en-US" sz="1600" b="1" u="sng" dirty="0" smtClean="0">
                <a:solidFill>
                  <a:srgbClr val="0070C0"/>
                </a:solidFill>
              </a:rPr>
              <a:t>VISION</a:t>
            </a:r>
          </a:p>
          <a:p>
            <a:pPr lvl="1" algn="l">
              <a:buFont typeface="Arial" pitchFamily="34" charset="0"/>
              <a:buChar char="•"/>
            </a:pPr>
            <a:r>
              <a:rPr lang="en-US" sz="1600" b="1" u="sng" dirty="0" smtClean="0">
                <a:solidFill>
                  <a:srgbClr val="0070C0"/>
                </a:solidFill>
              </a:rPr>
              <a:t>MISSION</a:t>
            </a:r>
          </a:p>
          <a:p>
            <a:pPr lvl="1" algn="l">
              <a:buFont typeface="Arial" pitchFamily="34" charset="0"/>
              <a:buChar char="•"/>
            </a:pPr>
            <a:r>
              <a:rPr lang="en-US" sz="1600" b="1" u="sng" dirty="0" smtClean="0">
                <a:solidFill>
                  <a:srgbClr val="0070C0"/>
                </a:solidFill>
              </a:rPr>
              <a:t>GROUP OF COMPANIES</a:t>
            </a:r>
          </a:p>
          <a:p>
            <a:pPr lvl="1" algn="l">
              <a:buFont typeface="Arial" pitchFamily="34" charset="0"/>
              <a:buChar char="•"/>
            </a:pPr>
            <a:r>
              <a:rPr lang="en-US" sz="1600" b="1" u="sng" dirty="0" smtClean="0">
                <a:solidFill>
                  <a:srgbClr val="0070C0"/>
                </a:solidFill>
              </a:rPr>
              <a:t>COMPANY LEADERSHIP (BOARD OF DIRECTORS</a:t>
            </a:r>
            <a:r>
              <a:rPr lang="en-US" sz="1600" b="1" u="sng" dirty="0" smtClean="0">
                <a:solidFill>
                  <a:srgbClr val="0070C0"/>
                </a:solidFill>
              </a:rPr>
              <a:t>)</a:t>
            </a:r>
          </a:p>
          <a:p>
            <a:pPr lvl="1" algn="l">
              <a:buFont typeface="Arial" pitchFamily="34" charset="0"/>
              <a:buChar char="•"/>
            </a:pPr>
            <a:r>
              <a:rPr lang="en-US" sz="1600" b="1" u="sng" dirty="0" smtClean="0">
                <a:solidFill>
                  <a:srgbClr val="0070C0"/>
                </a:solidFill>
              </a:rPr>
              <a:t>CORPORATE SOCIAL RESPONSIBILITY</a:t>
            </a:r>
            <a:endParaRPr lang="en-US" sz="1600" b="1" u="sng" dirty="0" smtClean="0">
              <a:solidFill>
                <a:srgbClr val="0070C0"/>
              </a:solidFill>
            </a:endParaRPr>
          </a:p>
          <a:p>
            <a:pPr algn="l"/>
            <a:r>
              <a:rPr lang="en-US" sz="2000" b="1" u="sng" dirty="0" smtClean="0">
                <a:solidFill>
                  <a:srgbClr val="0070C0"/>
                </a:solidFill>
              </a:rPr>
              <a:t>PRODUCT AND SERVICES</a:t>
            </a:r>
          </a:p>
          <a:p>
            <a:pPr algn="l"/>
            <a:r>
              <a:rPr lang="en-US" sz="2000" b="1" u="sng" dirty="0" smtClean="0">
                <a:solidFill>
                  <a:srgbClr val="0070C0"/>
                </a:solidFill>
              </a:rPr>
              <a:t>INVESTOR RELATIONS</a:t>
            </a:r>
          </a:p>
          <a:p>
            <a:pPr lvl="1" algn="l">
              <a:buFont typeface="Arial" pitchFamily="34" charset="0"/>
              <a:buChar char="•"/>
            </a:pPr>
            <a:r>
              <a:rPr lang="en-US" sz="1600" b="1" u="sng" dirty="0" smtClean="0">
                <a:solidFill>
                  <a:srgbClr val="0070C0"/>
                </a:solidFill>
              </a:rPr>
              <a:t> LIST OF ANNOUNCEMENT (LINK TO BURSA)</a:t>
            </a:r>
          </a:p>
          <a:p>
            <a:pPr lvl="1" algn="l">
              <a:buFont typeface="Arial" pitchFamily="34" charset="0"/>
              <a:buChar char="•"/>
            </a:pPr>
            <a:r>
              <a:rPr lang="en-US" sz="1600" b="1" u="sng" dirty="0" smtClean="0">
                <a:solidFill>
                  <a:srgbClr val="0070C0"/>
                </a:solidFill>
              </a:rPr>
              <a:t>ANNUAL REPORT (LINK TO BURSA)</a:t>
            </a:r>
          </a:p>
          <a:p>
            <a:pPr lvl="1" algn="l">
              <a:buFont typeface="Arial" pitchFamily="34" charset="0"/>
              <a:buChar char="•"/>
            </a:pPr>
            <a:r>
              <a:rPr lang="en-US" sz="1600" b="1" u="sng" dirty="0" smtClean="0">
                <a:solidFill>
                  <a:srgbClr val="0070C0"/>
                </a:solidFill>
              </a:rPr>
              <a:t>CIRCULAR (LINK TO BURSA)</a:t>
            </a:r>
          </a:p>
          <a:p>
            <a:pPr algn="l"/>
            <a:r>
              <a:rPr lang="en-US" sz="2000" b="1" u="sng" dirty="0" smtClean="0">
                <a:solidFill>
                  <a:srgbClr val="0070C0"/>
                </a:solidFill>
              </a:rPr>
              <a:t>ACHIEVEMENTS</a:t>
            </a:r>
            <a:endParaRPr lang="en-US" sz="1600" b="1" u="sng" dirty="0" smtClean="0">
              <a:solidFill>
                <a:srgbClr val="0070C0"/>
              </a:solidFill>
            </a:endParaRPr>
          </a:p>
          <a:p>
            <a:pPr lvl="1" algn="l">
              <a:buFont typeface="Arial" pitchFamily="34" charset="0"/>
              <a:buChar char="•"/>
            </a:pPr>
            <a:r>
              <a:rPr lang="en-US" sz="1600" b="1" u="sng" dirty="0" smtClean="0">
                <a:solidFill>
                  <a:srgbClr val="0070C0"/>
                </a:solidFill>
              </a:rPr>
              <a:t>MILESTONE &amp; ACHIEVEMENT</a:t>
            </a:r>
            <a:endParaRPr lang="en-US" sz="1600" b="1" u="sng" dirty="0" smtClean="0">
              <a:solidFill>
                <a:srgbClr val="0070C0"/>
              </a:solidFill>
            </a:endParaRPr>
          </a:p>
          <a:p>
            <a:pPr algn="l"/>
            <a:r>
              <a:rPr lang="en-US" sz="2000" b="1" u="sng" dirty="0" smtClean="0">
                <a:solidFill>
                  <a:srgbClr val="0070C0"/>
                </a:solidFill>
              </a:rPr>
              <a:t>CONTACT US</a:t>
            </a:r>
          </a:p>
          <a:p>
            <a:pPr lvl="1" algn="l">
              <a:buFont typeface="Arial" pitchFamily="34" charset="0"/>
              <a:buChar char="•"/>
            </a:pPr>
            <a:r>
              <a:rPr lang="en-US" sz="1600" b="1" u="sng" dirty="0" smtClean="0">
                <a:solidFill>
                  <a:srgbClr val="0070C0"/>
                </a:solidFill>
              </a:rPr>
              <a:t>CONTACT US</a:t>
            </a:r>
          </a:p>
          <a:p>
            <a:pPr lvl="1" algn="l">
              <a:buFont typeface="Arial" pitchFamily="34" charset="0"/>
              <a:buChar char="•"/>
            </a:pPr>
            <a:r>
              <a:rPr lang="en-US" sz="1600" b="1" u="sng" dirty="0" smtClean="0">
                <a:solidFill>
                  <a:srgbClr val="0070C0"/>
                </a:solidFill>
              </a:rPr>
              <a:t>FEEDBACK FORM / SALES ENQUIRY</a:t>
            </a:r>
          </a:p>
          <a:p>
            <a:pPr lvl="1" algn="l">
              <a:buFont typeface="Arial" pitchFamily="34" charset="0"/>
              <a:buChar char="•"/>
            </a:pPr>
            <a:r>
              <a:rPr lang="en-US" sz="1600" b="1" u="sng" dirty="0" smtClean="0">
                <a:solidFill>
                  <a:srgbClr val="0070C0"/>
                </a:solidFill>
              </a:rPr>
              <a:t>JOB VACANCY</a:t>
            </a:r>
          </a:p>
          <a:p>
            <a:pPr algn="l"/>
            <a:endParaRPr lang="en-US" sz="2000" b="1" u="sng" dirty="0" smtClean="0">
              <a:solidFill>
                <a:srgbClr val="0070C0"/>
              </a:solidFill>
            </a:endParaRPr>
          </a:p>
          <a:p>
            <a:endParaRPr lang="en-US" sz="2000" dirty="0" smtClean="0"/>
          </a:p>
          <a:p>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57200"/>
            <a:ext cx="8001000" cy="5334000"/>
          </a:xfrm>
        </p:spPr>
        <p:txBody>
          <a:bodyPr>
            <a:normAutofit fontScale="77500" lnSpcReduction="20000"/>
          </a:bodyPr>
          <a:lstStyle/>
          <a:p>
            <a:r>
              <a:rPr lang="en-US" b="1" u="sng" dirty="0" smtClean="0">
                <a:solidFill>
                  <a:srgbClr val="0070C0"/>
                </a:solidFill>
              </a:rPr>
              <a:t>ACHIEVEMENTS - MILESTONE</a:t>
            </a:r>
          </a:p>
          <a:p>
            <a:pPr algn="just"/>
            <a:endParaRPr lang="en-US" sz="1800" dirty="0" smtClean="0">
              <a:solidFill>
                <a:schemeClr val="tx1"/>
              </a:solidFill>
            </a:endParaRPr>
          </a:p>
          <a:p>
            <a:pPr algn="just"/>
            <a:r>
              <a:rPr lang="en-US" sz="1800" dirty="0" smtClean="0">
                <a:solidFill>
                  <a:schemeClr val="tx1"/>
                </a:solidFill>
              </a:rPr>
              <a:t>10</a:t>
            </a:r>
            <a:r>
              <a:rPr lang="en-US" sz="1800" baseline="30000" dirty="0" smtClean="0">
                <a:solidFill>
                  <a:schemeClr val="tx1"/>
                </a:solidFill>
              </a:rPr>
              <a:t>th</a:t>
            </a:r>
            <a:r>
              <a:rPr lang="en-US" sz="1800" dirty="0" smtClean="0">
                <a:solidFill>
                  <a:schemeClr val="tx1"/>
                </a:solidFill>
              </a:rPr>
              <a:t> January 2005 - Efficient E-Solutions </a:t>
            </a:r>
            <a:r>
              <a:rPr lang="en-US" sz="1800" dirty="0" err="1" smtClean="0">
                <a:solidFill>
                  <a:schemeClr val="tx1"/>
                </a:solidFill>
              </a:rPr>
              <a:t>Bhd</a:t>
            </a:r>
            <a:r>
              <a:rPr lang="en-US" sz="1800" dirty="0" smtClean="0">
                <a:solidFill>
                  <a:schemeClr val="tx1"/>
                </a:solidFill>
              </a:rPr>
              <a:t> was listed on the MESDAQ Board.</a:t>
            </a:r>
          </a:p>
          <a:p>
            <a:pPr algn="just"/>
            <a:endParaRPr lang="en-US" sz="1800" dirty="0" smtClean="0">
              <a:solidFill>
                <a:schemeClr val="tx1"/>
              </a:solidFill>
            </a:endParaRPr>
          </a:p>
          <a:p>
            <a:pPr algn="just"/>
            <a:r>
              <a:rPr lang="en-US" sz="1800" dirty="0" smtClean="0">
                <a:solidFill>
                  <a:schemeClr val="tx1"/>
                </a:solidFill>
              </a:rPr>
              <a:t>30</a:t>
            </a:r>
            <a:r>
              <a:rPr lang="en-US" sz="1800" baseline="30000" dirty="0" smtClean="0">
                <a:solidFill>
                  <a:schemeClr val="tx1"/>
                </a:solidFill>
              </a:rPr>
              <a:t>th</a:t>
            </a:r>
            <a:r>
              <a:rPr lang="en-US" sz="1800" dirty="0" smtClean="0">
                <a:solidFill>
                  <a:schemeClr val="tx1"/>
                </a:solidFill>
              </a:rPr>
              <a:t> October 2006 - Efficient E-Solutions </a:t>
            </a:r>
            <a:r>
              <a:rPr lang="en-US" sz="1800" dirty="0" err="1" smtClean="0">
                <a:solidFill>
                  <a:schemeClr val="tx1"/>
                </a:solidFill>
              </a:rPr>
              <a:t>Bhd</a:t>
            </a:r>
            <a:r>
              <a:rPr lang="en-US" sz="1800" dirty="0" smtClean="0">
                <a:solidFill>
                  <a:schemeClr val="tx1"/>
                </a:solidFill>
              </a:rPr>
              <a:t> acquired the balance 80% interest in </a:t>
            </a:r>
            <a:r>
              <a:rPr lang="en-US" sz="1800" dirty="0" err="1" smtClean="0">
                <a:solidFill>
                  <a:schemeClr val="tx1"/>
                </a:solidFill>
              </a:rPr>
              <a:t>Printegrate</a:t>
            </a:r>
            <a:r>
              <a:rPr lang="en-US" sz="1800" dirty="0" smtClean="0">
                <a:solidFill>
                  <a:schemeClr val="tx1"/>
                </a:solidFill>
              </a:rPr>
              <a:t> </a:t>
            </a:r>
            <a:r>
              <a:rPr lang="en-US" sz="1800" dirty="0" err="1" smtClean="0">
                <a:solidFill>
                  <a:schemeClr val="tx1"/>
                </a:solidFill>
              </a:rPr>
              <a:t>Sdn</a:t>
            </a:r>
            <a:r>
              <a:rPr lang="en-US" sz="1800" dirty="0" smtClean="0">
                <a:solidFill>
                  <a:schemeClr val="tx1"/>
                </a:solidFill>
              </a:rPr>
              <a:t> </a:t>
            </a:r>
            <a:r>
              <a:rPr lang="en-US" sz="1800" dirty="0" err="1" smtClean="0">
                <a:solidFill>
                  <a:schemeClr val="tx1"/>
                </a:solidFill>
              </a:rPr>
              <a:t>Bhd</a:t>
            </a:r>
            <a:r>
              <a:rPr lang="en-US" sz="1800" dirty="0" smtClean="0">
                <a:solidFill>
                  <a:schemeClr val="tx1"/>
                </a:solidFill>
              </a:rPr>
              <a:t> as a major step to move Efficient upstream into the production of computer forms for digital and specialized printing.</a:t>
            </a:r>
          </a:p>
          <a:p>
            <a:pPr algn="just"/>
            <a:endParaRPr lang="en-US" sz="1800" dirty="0" smtClean="0">
              <a:solidFill>
                <a:schemeClr val="tx1"/>
              </a:solidFill>
            </a:endParaRPr>
          </a:p>
          <a:p>
            <a:pPr algn="just"/>
            <a:r>
              <a:rPr lang="en-US" sz="1800" dirty="0" smtClean="0">
                <a:solidFill>
                  <a:schemeClr val="tx1"/>
                </a:solidFill>
              </a:rPr>
              <a:t>16</a:t>
            </a:r>
            <a:r>
              <a:rPr lang="en-US" sz="1800" baseline="30000" dirty="0" smtClean="0">
                <a:solidFill>
                  <a:schemeClr val="tx1"/>
                </a:solidFill>
              </a:rPr>
              <a:t>th</a:t>
            </a:r>
            <a:r>
              <a:rPr lang="en-US" sz="1800" dirty="0" smtClean="0">
                <a:solidFill>
                  <a:schemeClr val="tx1"/>
                </a:solidFill>
              </a:rPr>
              <a:t> January 2008 – Efficient E-Solutions </a:t>
            </a:r>
            <a:r>
              <a:rPr lang="en-US" sz="1800" dirty="0" err="1" smtClean="0">
                <a:solidFill>
                  <a:schemeClr val="tx1"/>
                </a:solidFill>
              </a:rPr>
              <a:t>Bhd</a:t>
            </a:r>
            <a:r>
              <a:rPr lang="en-US" sz="1800" dirty="0" smtClean="0">
                <a:solidFill>
                  <a:schemeClr val="tx1"/>
                </a:solidFill>
              </a:rPr>
              <a:t> acquired the entire equity interest in Efficient International </a:t>
            </a:r>
            <a:r>
              <a:rPr lang="en-US" sz="1800" dirty="0" err="1" smtClean="0">
                <a:solidFill>
                  <a:schemeClr val="tx1"/>
                </a:solidFill>
              </a:rPr>
              <a:t>Sdn</a:t>
            </a:r>
            <a:r>
              <a:rPr lang="en-US" sz="1800" dirty="0" smtClean="0">
                <a:solidFill>
                  <a:schemeClr val="tx1"/>
                </a:solidFill>
              </a:rPr>
              <a:t> </a:t>
            </a:r>
            <a:r>
              <a:rPr lang="en-US" sz="1800" dirty="0" err="1" smtClean="0">
                <a:solidFill>
                  <a:schemeClr val="tx1"/>
                </a:solidFill>
              </a:rPr>
              <a:t>Bhd</a:t>
            </a:r>
            <a:r>
              <a:rPr lang="en-US" sz="1800" dirty="0" smtClean="0">
                <a:solidFill>
                  <a:schemeClr val="tx1"/>
                </a:solidFill>
              </a:rPr>
              <a:t>, intended to be the investment holding company for overseas venture. </a:t>
            </a:r>
          </a:p>
          <a:p>
            <a:pPr algn="just"/>
            <a:endParaRPr lang="en-US" sz="1800" dirty="0" smtClean="0">
              <a:solidFill>
                <a:schemeClr val="tx1"/>
              </a:solidFill>
            </a:endParaRPr>
          </a:p>
          <a:p>
            <a:pPr algn="just"/>
            <a:r>
              <a:rPr lang="en-US" sz="1800" dirty="0" smtClean="0">
                <a:solidFill>
                  <a:schemeClr val="tx1"/>
                </a:solidFill>
              </a:rPr>
              <a:t>April 2008 – Our headquarter building at Bukit </a:t>
            </a:r>
            <a:r>
              <a:rPr lang="en-US" sz="1800" dirty="0" err="1" smtClean="0">
                <a:solidFill>
                  <a:schemeClr val="tx1"/>
                </a:solidFill>
              </a:rPr>
              <a:t>Jelutong</a:t>
            </a:r>
            <a:r>
              <a:rPr lang="en-US" sz="1800" dirty="0" smtClean="0">
                <a:solidFill>
                  <a:schemeClr val="tx1"/>
                </a:solidFill>
              </a:rPr>
              <a:t>, Shah </a:t>
            </a:r>
            <a:r>
              <a:rPr lang="en-US" sz="1800" dirty="0" err="1" smtClean="0">
                <a:solidFill>
                  <a:schemeClr val="tx1"/>
                </a:solidFill>
              </a:rPr>
              <a:t>Alam</a:t>
            </a:r>
            <a:r>
              <a:rPr lang="en-US" sz="1800" dirty="0" smtClean="0">
                <a:solidFill>
                  <a:schemeClr val="tx1"/>
                </a:solidFill>
              </a:rPr>
              <a:t> was completed</a:t>
            </a:r>
          </a:p>
          <a:p>
            <a:pPr algn="just"/>
            <a:endParaRPr lang="en-US" sz="1800" dirty="0" smtClean="0">
              <a:solidFill>
                <a:schemeClr val="tx1"/>
              </a:solidFill>
            </a:endParaRPr>
          </a:p>
          <a:p>
            <a:pPr algn="just"/>
            <a:r>
              <a:rPr lang="en-US" sz="1800" dirty="0" smtClean="0">
                <a:solidFill>
                  <a:schemeClr val="tx1"/>
                </a:solidFill>
              </a:rPr>
              <a:t>3QFY2008 - Bursa Malaysia Securities </a:t>
            </a:r>
            <a:r>
              <a:rPr lang="en-US" sz="1800" dirty="0" err="1" smtClean="0">
                <a:solidFill>
                  <a:schemeClr val="tx1"/>
                </a:solidFill>
              </a:rPr>
              <a:t>Bhd</a:t>
            </a:r>
            <a:r>
              <a:rPr lang="en-US" sz="1800" dirty="0" smtClean="0">
                <a:solidFill>
                  <a:schemeClr val="tx1"/>
                </a:solidFill>
              </a:rPr>
              <a:t> has vided its letter dated 2 September 2008 granted its approval in-principle for the proposed transfer of the listing and quotation of the entire issued and paid-up share capital of Efficient E-Solutions </a:t>
            </a:r>
            <a:r>
              <a:rPr lang="en-US" sz="1800" dirty="0" err="1" smtClean="0">
                <a:solidFill>
                  <a:schemeClr val="tx1"/>
                </a:solidFill>
              </a:rPr>
              <a:t>Bhd</a:t>
            </a:r>
            <a:r>
              <a:rPr lang="en-US" sz="1800" dirty="0" smtClean="0">
                <a:solidFill>
                  <a:schemeClr val="tx1"/>
                </a:solidFill>
              </a:rPr>
              <a:t> from the MESDAQ market to the Main Board of Bursa Malaysia Securities Bhd. We expect the transfer exercise to be completed by third quarter FY2008</a:t>
            </a:r>
            <a:r>
              <a:rPr lang="en-US" sz="1800" dirty="0" smtClean="0">
                <a:solidFill>
                  <a:schemeClr val="tx1"/>
                </a:solidFill>
              </a:rPr>
              <a:t>.</a:t>
            </a:r>
          </a:p>
          <a:p>
            <a:pPr algn="just"/>
            <a:endParaRPr lang="en-US" sz="1800" dirty="0" smtClean="0">
              <a:solidFill>
                <a:schemeClr val="tx1"/>
              </a:solidFill>
            </a:endParaRPr>
          </a:p>
          <a:p>
            <a:pPr algn="just"/>
            <a:r>
              <a:rPr lang="en-US" sz="1800" dirty="0" smtClean="0">
                <a:solidFill>
                  <a:schemeClr val="tx1"/>
                </a:solidFill>
              </a:rPr>
              <a:t>September 2008 – Efficient E-Solutions </a:t>
            </a:r>
            <a:r>
              <a:rPr lang="en-US" sz="1800" dirty="0" err="1" smtClean="0">
                <a:solidFill>
                  <a:schemeClr val="tx1"/>
                </a:solidFill>
              </a:rPr>
              <a:t>Bhd</a:t>
            </a:r>
            <a:r>
              <a:rPr lang="en-US" sz="1800" dirty="0" smtClean="0">
                <a:solidFill>
                  <a:schemeClr val="tx1"/>
                </a:solidFill>
              </a:rPr>
              <a:t> has been proudly picked by Forbes magazine as one of the 200 Asian companies that made the Forbes Asia’s fourth annual “Best Under A Billion” list. The list focuses on </a:t>
            </a:r>
            <a:r>
              <a:rPr lang="en-US" sz="1600" dirty="0" smtClean="0">
                <a:solidFill>
                  <a:schemeClr val="tx1"/>
                </a:solidFill>
              </a:rPr>
              <a:t>Asia-Pacific </a:t>
            </a:r>
            <a:r>
              <a:rPr lang="en-US" sz="1800" dirty="0" smtClean="0">
                <a:solidFill>
                  <a:schemeClr val="tx1"/>
                </a:solidFill>
              </a:rPr>
              <a:t>companies with under USD1 billion in sales. Forbes, the US-based publisher of the leading Asian business magazine selects the best 200 small and medium sized companies from 24,155 listed firms in the Asia-Pacific region, these companies are vested for consistent growth of sales and profits over three years. Only thirteen Malaysian companies have made the list this year. </a:t>
            </a:r>
          </a:p>
          <a:p>
            <a:pPr algn="just"/>
            <a:endParaRPr lang="en-US" sz="1800" dirty="0" smtClean="0">
              <a:solidFill>
                <a:schemeClr val="tx1"/>
              </a:solidFill>
            </a:endParaRPr>
          </a:p>
          <a:p>
            <a:pPr algn="l"/>
            <a:endParaRPr lang="en-US" dirty="0" smtClean="0">
              <a:solidFill>
                <a:schemeClr val="tx1"/>
              </a:solidFill>
            </a:endParaRPr>
          </a:p>
          <a:p>
            <a:pPr algn="l"/>
            <a:endParaRPr lang="en-US" dirty="0" smtClean="0">
              <a:solidFill>
                <a:schemeClr val="tx1"/>
              </a:solidFill>
            </a:endParaRPr>
          </a:p>
          <a:p>
            <a:endParaRPr lang="en-US" dirty="0">
              <a:solidFill>
                <a:schemeClr val="tx1"/>
              </a:solidFill>
            </a:endParaRPr>
          </a:p>
        </p:txBody>
      </p:sp>
      <p:sp>
        <p:nvSpPr>
          <p:cNvPr id="4" name="Rectangle 3"/>
          <p:cNvSpPr/>
          <p:nvPr/>
        </p:nvSpPr>
        <p:spPr>
          <a:xfrm>
            <a:off x="457200" y="1295400"/>
            <a:ext cx="8458200" cy="1708160"/>
          </a:xfrm>
          <a:prstGeom prst="rect">
            <a:avLst/>
          </a:prstGeom>
        </p:spPr>
        <p:txBody>
          <a:bodyPr wrap="square">
            <a:spAutoFit/>
          </a:bodyPr>
          <a:lstStyle/>
          <a:p>
            <a:pPr marL="688975" lvl="1" indent="-231775">
              <a:buFont typeface="Arial" pitchFamily="34" charset="0"/>
              <a:buChar char="•"/>
            </a:pPr>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57200"/>
            <a:ext cx="8001000" cy="5334000"/>
          </a:xfrm>
        </p:spPr>
        <p:txBody>
          <a:bodyPr>
            <a:normAutofit/>
          </a:bodyPr>
          <a:lstStyle/>
          <a:p>
            <a:r>
              <a:rPr lang="en-US" b="1" u="sng" dirty="0" smtClean="0">
                <a:solidFill>
                  <a:srgbClr val="0070C0"/>
                </a:solidFill>
              </a:rPr>
              <a:t>CONTACT US – CONTACT US</a:t>
            </a:r>
          </a:p>
          <a:p>
            <a:pPr algn="just"/>
            <a:endParaRPr lang="en-US" sz="1800" dirty="0" smtClean="0">
              <a:solidFill>
                <a:schemeClr val="tx1"/>
              </a:solidFill>
            </a:endParaRPr>
          </a:p>
          <a:p>
            <a:pPr algn="just"/>
            <a:r>
              <a:rPr lang="en-US" sz="1800" b="1" dirty="0" smtClean="0">
                <a:solidFill>
                  <a:srgbClr val="0070C0"/>
                </a:solidFill>
              </a:rPr>
              <a:t>OUR ADDRESS</a:t>
            </a:r>
          </a:p>
          <a:p>
            <a:pPr algn="just"/>
            <a:endParaRPr lang="en-US" sz="1800" b="1" dirty="0" smtClean="0">
              <a:solidFill>
                <a:srgbClr val="0070C0"/>
              </a:solidFill>
            </a:endParaRPr>
          </a:p>
          <a:p>
            <a:pPr marL="228600" indent="-228600" algn="just"/>
            <a:r>
              <a:rPr lang="en-US" sz="1800" dirty="0" smtClean="0">
                <a:solidFill>
                  <a:schemeClr val="tx1"/>
                </a:solidFill>
              </a:rPr>
              <a:t>No. 3, </a:t>
            </a:r>
            <a:r>
              <a:rPr lang="en-US" sz="1800" dirty="0" err="1" smtClean="0">
                <a:solidFill>
                  <a:schemeClr val="tx1"/>
                </a:solidFill>
              </a:rPr>
              <a:t>Jalan</a:t>
            </a:r>
            <a:r>
              <a:rPr lang="en-US" sz="1800" dirty="0" smtClean="0">
                <a:solidFill>
                  <a:schemeClr val="tx1"/>
                </a:solidFill>
              </a:rPr>
              <a:t> </a:t>
            </a:r>
            <a:r>
              <a:rPr lang="en-US" sz="1800" dirty="0" err="1" smtClean="0">
                <a:solidFill>
                  <a:schemeClr val="tx1"/>
                </a:solidFill>
              </a:rPr>
              <a:t>Astaka</a:t>
            </a:r>
            <a:r>
              <a:rPr lang="en-US" sz="1800" dirty="0" smtClean="0">
                <a:solidFill>
                  <a:schemeClr val="tx1"/>
                </a:solidFill>
              </a:rPr>
              <a:t> U8/82</a:t>
            </a:r>
          </a:p>
          <a:p>
            <a:pPr marL="228600" indent="-228600" algn="just"/>
            <a:r>
              <a:rPr lang="en-US" sz="1800" dirty="0" smtClean="0">
                <a:solidFill>
                  <a:schemeClr val="tx1"/>
                </a:solidFill>
              </a:rPr>
              <a:t>Taman </a:t>
            </a:r>
            <a:r>
              <a:rPr lang="en-US" sz="1800" dirty="0" err="1" smtClean="0">
                <a:solidFill>
                  <a:schemeClr val="tx1"/>
                </a:solidFill>
              </a:rPr>
              <a:t>Perindustrian</a:t>
            </a:r>
            <a:r>
              <a:rPr lang="en-US" sz="1800" dirty="0" smtClean="0">
                <a:solidFill>
                  <a:schemeClr val="tx1"/>
                </a:solidFill>
              </a:rPr>
              <a:t> Bukit </a:t>
            </a:r>
            <a:r>
              <a:rPr lang="en-US" sz="1800" dirty="0" err="1" smtClean="0">
                <a:solidFill>
                  <a:schemeClr val="tx1"/>
                </a:solidFill>
              </a:rPr>
              <a:t>Jelutong</a:t>
            </a:r>
            <a:endParaRPr lang="en-US" sz="1800" dirty="0" smtClean="0">
              <a:solidFill>
                <a:schemeClr val="tx1"/>
              </a:solidFill>
            </a:endParaRPr>
          </a:p>
          <a:p>
            <a:pPr marL="228600" indent="-228600" algn="just"/>
            <a:r>
              <a:rPr lang="en-US" sz="1800" dirty="0" err="1" smtClean="0">
                <a:solidFill>
                  <a:schemeClr val="tx1"/>
                </a:solidFill>
              </a:rPr>
              <a:t>Seksyen</a:t>
            </a:r>
            <a:r>
              <a:rPr lang="en-US" sz="1800" dirty="0" smtClean="0">
                <a:solidFill>
                  <a:schemeClr val="tx1"/>
                </a:solidFill>
              </a:rPr>
              <a:t> U8, Bukit </a:t>
            </a:r>
            <a:r>
              <a:rPr lang="en-US" sz="1800" dirty="0" err="1" smtClean="0">
                <a:solidFill>
                  <a:schemeClr val="tx1"/>
                </a:solidFill>
              </a:rPr>
              <a:t>Jelutong</a:t>
            </a:r>
            <a:endParaRPr lang="en-US" sz="1800" dirty="0" smtClean="0">
              <a:solidFill>
                <a:schemeClr val="tx1"/>
              </a:solidFill>
            </a:endParaRPr>
          </a:p>
          <a:p>
            <a:pPr marL="228600" indent="-228600" algn="just"/>
            <a:r>
              <a:rPr lang="en-US" sz="1800" dirty="0" smtClean="0">
                <a:solidFill>
                  <a:schemeClr val="tx1"/>
                </a:solidFill>
              </a:rPr>
              <a:t>40150 Shah </a:t>
            </a:r>
            <a:r>
              <a:rPr lang="en-US" sz="1800" dirty="0" err="1" smtClean="0">
                <a:solidFill>
                  <a:schemeClr val="tx1"/>
                </a:solidFill>
              </a:rPr>
              <a:t>Alam</a:t>
            </a:r>
            <a:endParaRPr lang="en-US" sz="1800" dirty="0" smtClean="0">
              <a:solidFill>
                <a:schemeClr val="tx1"/>
              </a:solidFill>
            </a:endParaRPr>
          </a:p>
          <a:p>
            <a:pPr marL="228600" indent="-228600" algn="just"/>
            <a:endParaRPr lang="en-US" sz="1800" dirty="0" smtClean="0">
              <a:solidFill>
                <a:schemeClr val="tx1"/>
              </a:solidFill>
            </a:endParaRPr>
          </a:p>
          <a:p>
            <a:pPr marL="228600" indent="-228600" algn="just"/>
            <a:r>
              <a:rPr lang="en-US" sz="1800" dirty="0" smtClean="0">
                <a:solidFill>
                  <a:schemeClr val="tx1"/>
                </a:solidFill>
              </a:rPr>
              <a:t>Tel:	(603) 7845 2555</a:t>
            </a:r>
          </a:p>
          <a:p>
            <a:pPr marL="228600" indent="-228600" algn="just"/>
            <a:r>
              <a:rPr lang="en-US" sz="1800" dirty="0" smtClean="0">
                <a:solidFill>
                  <a:schemeClr val="tx1"/>
                </a:solidFill>
              </a:rPr>
              <a:t>Fax:      	(603) 7842 3155</a:t>
            </a:r>
            <a:endParaRPr lang="en-US" dirty="0">
              <a:solidFill>
                <a:schemeClr val="tx1"/>
              </a:solidFill>
            </a:endParaRPr>
          </a:p>
        </p:txBody>
      </p:sp>
      <p:sp>
        <p:nvSpPr>
          <p:cNvPr id="4" name="Rectangle 3"/>
          <p:cNvSpPr/>
          <p:nvPr/>
        </p:nvSpPr>
        <p:spPr>
          <a:xfrm>
            <a:off x="457200" y="1295400"/>
            <a:ext cx="8458200" cy="1708160"/>
          </a:xfrm>
          <a:prstGeom prst="rect">
            <a:avLst/>
          </a:prstGeom>
        </p:spPr>
        <p:txBody>
          <a:bodyPr wrap="square">
            <a:spAutoFit/>
          </a:bodyPr>
          <a:lstStyle/>
          <a:p>
            <a:pPr marL="688975" lvl="1" indent="-231775">
              <a:buFont typeface="Arial" pitchFamily="34" charset="0"/>
              <a:buChar char="•"/>
            </a:pPr>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57200"/>
            <a:ext cx="8001000" cy="5334000"/>
          </a:xfrm>
        </p:spPr>
        <p:txBody>
          <a:bodyPr>
            <a:normAutofit/>
          </a:bodyPr>
          <a:lstStyle/>
          <a:p>
            <a:r>
              <a:rPr lang="en-US" b="1" u="sng" dirty="0" smtClean="0">
                <a:solidFill>
                  <a:srgbClr val="0070C0"/>
                </a:solidFill>
              </a:rPr>
              <a:t>CONTACT US – FEEDBACK FORM / SALES ENQUIRY</a:t>
            </a:r>
          </a:p>
          <a:p>
            <a:pPr algn="just"/>
            <a:endParaRPr lang="en-US" sz="1800" dirty="0" smtClean="0">
              <a:solidFill>
                <a:schemeClr val="tx1"/>
              </a:solidFill>
            </a:endParaRPr>
          </a:p>
          <a:p>
            <a:pPr algn="just"/>
            <a:r>
              <a:rPr lang="en-US" sz="1800" b="1" dirty="0" smtClean="0">
                <a:solidFill>
                  <a:srgbClr val="0070C0"/>
                </a:solidFill>
              </a:rPr>
              <a:t>FEEDBACK FORM</a:t>
            </a:r>
          </a:p>
          <a:p>
            <a:pPr algn="just"/>
            <a:endParaRPr lang="en-US" sz="1800" b="1" dirty="0" smtClean="0">
              <a:solidFill>
                <a:srgbClr val="0070C0"/>
              </a:solidFill>
            </a:endParaRPr>
          </a:p>
          <a:p>
            <a:pPr algn="just"/>
            <a:r>
              <a:rPr lang="en-US" sz="1800" dirty="0" smtClean="0">
                <a:solidFill>
                  <a:schemeClr val="tx1"/>
                </a:solidFill>
              </a:rPr>
              <a:t>Feel free to contact us if you require further clarification or assistance. Our team of professionals are always willing to help you.</a:t>
            </a:r>
          </a:p>
          <a:p>
            <a:pPr algn="just"/>
            <a:endParaRPr lang="en-US" sz="1800" dirty="0" smtClean="0">
              <a:solidFill>
                <a:schemeClr val="tx1"/>
              </a:solidFill>
            </a:endParaRPr>
          </a:p>
          <a:p>
            <a:pPr algn="just"/>
            <a:endParaRPr lang="en-US" sz="1800" b="1" dirty="0" smtClean="0">
              <a:solidFill>
                <a:schemeClr val="tx1"/>
              </a:solidFill>
            </a:endParaRPr>
          </a:p>
        </p:txBody>
      </p:sp>
      <p:sp>
        <p:nvSpPr>
          <p:cNvPr id="4" name="Rectangle 3"/>
          <p:cNvSpPr/>
          <p:nvPr/>
        </p:nvSpPr>
        <p:spPr>
          <a:xfrm>
            <a:off x="457200" y="1295400"/>
            <a:ext cx="8458200" cy="1708160"/>
          </a:xfrm>
          <a:prstGeom prst="rect">
            <a:avLst/>
          </a:prstGeom>
        </p:spPr>
        <p:txBody>
          <a:bodyPr wrap="square">
            <a:spAutoFit/>
          </a:bodyPr>
          <a:lstStyle/>
          <a:p>
            <a:pPr marL="688975" lvl="1" indent="-231775">
              <a:buFont typeface="Arial" pitchFamily="34" charset="0"/>
              <a:buChar char="•"/>
            </a:pPr>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57200"/>
            <a:ext cx="8001000" cy="5334000"/>
          </a:xfrm>
        </p:spPr>
        <p:txBody>
          <a:bodyPr>
            <a:normAutofit/>
          </a:bodyPr>
          <a:lstStyle/>
          <a:p>
            <a:r>
              <a:rPr lang="en-US" b="1" u="sng" dirty="0" smtClean="0">
                <a:solidFill>
                  <a:srgbClr val="0070C0"/>
                </a:solidFill>
              </a:rPr>
              <a:t>CONTACT US – JOB VACANCY</a:t>
            </a:r>
          </a:p>
          <a:p>
            <a:pPr algn="just"/>
            <a:endParaRPr lang="en-US" sz="1800" dirty="0" smtClean="0">
              <a:solidFill>
                <a:schemeClr val="tx1"/>
              </a:solidFill>
            </a:endParaRPr>
          </a:p>
          <a:p>
            <a:pPr algn="l"/>
            <a:r>
              <a:rPr lang="en-US" sz="1800" dirty="0" smtClean="0">
                <a:solidFill>
                  <a:schemeClr val="tx1"/>
                </a:solidFill>
              </a:rPr>
              <a:t>At EFFICIENT, we strive to attract, train, retain and reward the best talents. We are committed to create the best workplace for our employee by maintaining a diverse and healthy workforce, ensuring good employee involvement and communication, and supporting a culture of high reward for high performance. </a:t>
            </a:r>
          </a:p>
          <a:p>
            <a:pPr algn="l"/>
            <a:endParaRPr lang="en-US" sz="1800" dirty="0" smtClean="0">
              <a:solidFill>
                <a:schemeClr val="tx1"/>
              </a:solidFill>
            </a:endParaRPr>
          </a:p>
          <a:p>
            <a:pPr marL="228600" indent="-228600" algn="just"/>
            <a:r>
              <a:rPr lang="en-US" sz="1800" dirty="0" smtClean="0">
                <a:solidFill>
                  <a:schemeClr val="tx1"/>
                </a:solidFill>
              </a:rPr>
              <a:t>We are currently seeking dynamic and motivated individuals to fill in the following positions:-</a:t>
            </a:r>
          </a:p>
          <a:p>
            <a:pPr marL="228600" indent="-228600" algn="just"/>
            <a:endParaRPr lang="en-US" sz="1800" b="1" dirty="0" smtClean="0">
              <a:solidFill>
                <a:schemeClr val="tx1"/>
              </a:solidFill>
            </a:endParaRPr>
          </a:p>
          <a:p>
            <a:pPr marL="228600" indent="-228600" algn="just">
              <a:buFont typeface="Arial" pitchFamily="34" charset="0"/>
              <a:buChar char="•"/>
            </a:pPr>
            <a:r>
              <a:rPr lang="en-US" sz="1800" dirty="0" smtClean="0">
                <a:solidFill>
                  <a:schemeClr val="tx1"/>
                </a:solidFill>
              </a:rPr>
              <a:t>Programmer</a:t>
            </a:r>
          </a:p>
          <a:p>
            <a:pPr marL="228600" indent="-228600" algn="just">
              <a:buFont typeface="Arial" pitchFamily="34" charset="0"/>
              <a:buChar char="•"/>
            </a:pPr>
            <a:r>
              <a:rPr lang="en-US" sz="1800" dirty="0" smtClean="0">
                <a:solidFill>
                  <a:schemeClr val="tx1"/>
                </a:solidFill>
              </a:rPr>
              <a:t>HR Executive</a:t>
            </a:r>
          </a:p>
          <a:p>
            <a:pPr marL="228600" indent="-228600" algn="just">
              <a:buFont typeface="Arial" pitchFamily="34" charset="0"/>
              <a:buChar char="•"/>
            </a:pPr>
            <a:endParaRPr lang="en-US" sz="1800" dirty="0" smtClean="0">
              <a:solidFill>
                <a:schemeClr val="tx1"/>
              </a:solidFill>
            </a:endParaRPr>
          </a:p>
          <a:p>
            <a:pPr marL="228600" indent="-228600" algn="just"/>
            <a:r>
              <a:rPr lang="en-US" sz="1800" dirty="0" smtClean="0">
                <a:solidFill>
                  <a:schemeClr val="tx1"/>
                </a:solidFill>
              </a:rPr>
              <a:t>Email to career@efficient.com.my</a:t>
            </a:r>
          </a:p>
          <a:p>
            <a:pPr algn="just"/>
            <a:endParaRPr lang="en-US" sz="1800" dirty="0" smtClean="0">
              <a:solidFill>
                <a:schemeClr val="tx1"/>
              </a:solidFill>
            </a:endParaRPr>
          </a:p>
          <a:p>
            <a:pPr algn="just"/>
            <a:endParaRPr lang="en-US" sz="1800" b="1" dirty="0" smtClean="0">
              <a:solidFill>
                <a:schemeClr val="tx1"/>
              </a:solidFill>
            </a:endParaRPr>
          </a:p>
        </p:txBody>
      </p:sp>
      <p:sp>
        <p:nvSpPr>
          <p:cNvPr id="4" name="Rectangle 3"/>
          <p:cNvSpPr/>
          <p:nvPr/>
        </p:nvSpPr>
        <p:spPr>
          <a:xfrm>
            <a:off x="457200" y="1295400"/>
            <a:ext cx="8458200" cy="1708160"/>
          </a:xfrm>
          <a:prstGeom prst="rect">
            <a:avLst/>
          </a:prstGeom>
        </p:spPr>
        <p:txBody>
          <a:bodyPr wrap="square">
            <a:spAutoFit/>
          </a:bodyPr>
          <a:lstStyle/>
          <a:p>
            <a:pPr marL="688975" lvl="1" indent="-231775">
              <a:buFont typeface="Arial" pitchFamily="34" charset="0"/>
              <a:buChar char="•"/>
            </a:pPr>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111978"/>
            <a:ext cx="7467600" cy="5334000"/>
          </a:xfrm>
        </p:spPr>
        <p:txBody>
          <a:bodyPr>
            <a:normAutofit/>
          </a:bodyPr>
          <a:lstStyle/>
          <a:p>
            <a:r>
              <a:rPr lang="en-US" b="1" u="sng" dirty="0" smtClean="0">
                <a:solidFill>
                  <a:srgbClr val="0070C0"/>
                </a:solidFill>
              </a:rPr>
              <a:t>EFFICIENT IN BRIEF</a:t>
            </a:r>
          </a:p>
          <a:p>
            <a:endParaRPr lang="en-US" dirty="0" smtClean="0"/>
          </a:p>
          <a:p>
            <a:endParaRPr lang="en-US" dirty="0"/>
          </a:p>
        </p:txBody>
      </p:sp>
      <p:sp>
        <p:nvSpPr>
          <p:cNvPr id="4" name="Rectangle 3"/>
          <p:cNvSpPr/>
          <p:nvPr/>
        </p:nvSpPr>
        <p:spPr>
          <a:xfrm>
            <a:off x="304800" y="797778"/>
            <a:ext cx="8686800" cy="5755422"/>
          </a:xfrm>
          <a:prstGeom prst="rect">
            <a:avLst/>
          </a:prstGeom>
        </p:spPr>
        <p:txBody>
          <a:bodyPr wrap="square">
            <a:spAutoFit/>
          </a:bodyPr>
          <a:lstStyle/>
          <a:p>
            <a:pPr algn="just"/>
            <a:r>
              <a:rPr lang="en-US" sz="1600" dirty="0" smtClean="0"/>
              <a:t>Efficient E-Solutions </a:t>
            </a:r>
            <a:r>
              <a:rPr lang="en-US" sz="1600" dirty="0" err="1" smtClean="0"/>
              <a:t>Bhd</a:t>
            </a:r>
            <a:r>
              <a:rPr lang="en-US" sz="1600" dirty="0" smtClean="0"/>
              <a:t> (Bloomberg: EES MK) is Malaysia’s leading Business Process Outsourcing (“BPO”) company. EFFICIENT Group offers comprehensive data and document management solutions along with our expertise and experience to address complex business challenges face by our valued customers. Our solutions address the specific needs of each organization with key focus on reducing costs and risks while improving speed, efficiency, and security. </a:t>
            </a:r>
          </a:p>
          <a:p>
            <a:pPr algn="just"/>
            <a:endParaRPr lang="en-US" sz="1600" dirty="0" smtClean="0"/>
          </a:p>
          <a:p>
            <a:pPr algn="just"/>
            <a:r>
              <a:rPr lang="en-US" sz="1600" dirty="0" smtClean="0"/>
              <a:t>EFFICIENT Group has earned our reputation through our utmost commitment to our customers, our state-of-the-art technology and the world-class operational excellence that we have put in </a:t>
            </a:r>
            <a:r>
              <a:rPr lang="en-US" sz="1600" smtClean="0"/>
              <a:t>place throughout </a:t>
            </a:r>
            <a:r>
              <a:rPr lang="en-US" sz="1600" dirty="0" smtClean="0"/>
              <a:t>the years. We designed every process, every procedure and every solution with the customer in our mind to ensure customers’ desires are met – at all levels and at all locations. These approaches have ensured the success of the EFFICIENT brand, which is now trusted by customers throughout Malaysia.</a:t>
            </a:r>
          </a:p>
          <a:p>
            <a:pPr algn="just"/>
            <a:endParaRPr lang="en-US" sz="1600" dirty="0" smtClean="0"/>
          </a:p>
          <a:p>
            <a:pPr algn="just"/>
            <a:r>
              <a:rPr lang="en-US" sz="1600" dirty="0" smtClean="0"/>
              <a:t>The EFFICIENT community consists of over 3,000 employees working in a fully integrated infrastructure spread over 8 different locations throughout Malaysia, led by a team of professional managers with multi-disciplinary business experience. We strive to bring the best in business practice via continuous investment in R&amp;D and continual business improvement program - our commitment is demonstrated by the extensive business certification program that we have embarked this year - towards the certification of International Standards Organization's 9001:2000 and 27001:2005 series.</a:t>
            </a:r>
          </a:p>
          <a:p>
            <a:pPr algn="just"/>
            <a:endParaRPr lang="en-US" sz="1600" dirty="0" smtClean="0"/>
          </a:p>
          <a:p>
            <a:pPr algn="just"/>
            <a:r>
              <a:rPr lang="en-US" sz="1600" dirty="0" smtClean="0"/>
              <a:t>EFFICIENT Group’s customer portfolio comprises of blue-chip organizations from different key economic segment like financial </a:t>
            </a:r>
            <a:r>
              <a:rPr lang="en-US" sz="1600" dirty="0"/>
              <a:t>institutions, </a:t>
            </a:r>
            <a:r>
              <a:rPr lang="en-US" sz="1600" dirty="0" smtClean="0"/>
              <a:t>stockbrocking </a:t>
            </a:r>
            <a:r>
              <a:rPr lang="en-US" sz="1600" dirty="0"/>
              <a:t>houses</a:t>
            </a:r>
            <a:r>
              <a:rPr lang="en-US" sz="1600" dirty="0" smtClean="0"/>
              <a:t>, insurance </a:t>
            </a:r>
            <a:r>
              <a:rPr lang="en-US" sz="1600" dirty="0"/>
              <a:t>companies, loyalty program operators and </a:t>
            </a:r>
            <a:r>
              <a:rPr lang="en-US" sz="1600" dirty="0" smtClean="0"/>
              <a:t>telecommunications service </a:t>
            </a:r>
            <a:r>
              <a:rPr lang="en-US" sz="1600" dirty="0"/>
              <a:t>providers</a:t>
            </a:r>
            <a:r>
              <a:rPr lang="en-US" sz="1600"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533400"/>
            <a:ext cx="7467600" cy="5334000"/>
          </a:xfrm>
        </p:spPr>
        <p:txBody>
          <a:bodyPr>
            <a:normAutofit/>
          </a:bodyPr>
          <a:lstStyle/>
          <a:p>
            <a:r>
              <a:rPr lang="en-US" b="1" u="sng" dirty="0" smtClean="0">
                <a:solidFill>
                  <a:srgbClr val="0070C0"/>
                </a:solidFill>
              </a:rPr>
              <a:t>VISION &amp; MISSION</a:t>
            </a:r>
          </a:p>
          <a:p>
            <a:endParaRPr lang="en-US" b="1" u="sng" dirty="0" smtClean="0">
              <a:solidFill>
                <a:srgbClr val="0070C0"/>
              </a:solidFill>
            </a:endParaRPr>
          </a:p>
          <a:p>
            <a:endParaRPr lang="en-US" b="1" u="sng" dirty="0" smtClean="0">
              <a:solidFill>
                <a:srgbClr val="0070C0"/>
              </a:solidFill>
            </a:endParaRPr>
          </a:p>
          <a:p>
            <a:endParaRPr lang="en-US" dirty="0" smtClean="0"/>
          </a:p>
          <a:p>
            <a:endParaRPr lang="en-US" dirty="0"/>
          </a:p>
        </p:txBody>
      </p:sp>
      <p:sp>
        <p:nvSpPr>
          <p:cNvPr id="4" name="Rectangle 3"/>
          <p:cNvSpPr/>
          <p:nvPr/>
        </p:nvSpPr>
        <p:spPr>
          <a:xfrm>
            <a:off x="990600" y="1219200"/>
            <a:ext cx="7696200" cy="3693319"/>
          </a:xfrm>
          <a:prstGeom prst="rect">
            <a:avLst/>
          </a:prstGeom>
        </p:spPr>
        <p:txBody>
          <a:bodyPr wrap="square">
            <a:spAutoFit/>
          </a:bodyPr>
          <a:lstStyle/>
          <a:p>
            <a:pPr algn="just"/>
            <a:endParaRPr lang="en-US" dirty="0" smtClean="0"/>
          </a:p>
          <a:p>
            <a:pPr algn="just"/>
            <a:r>
              <a:rPr lang="en-US" b="1" u="sng" dirty="0" smtClean="0"/>
              <a:t>Vision</a:t>
            </a:r>
          </a:p>
          <a:p>
            <a:pPr algn="just"/>
            <a:r>
              <a:rPr lang="en-US" dirty="0" smtClean="0"/>
              <a:t>To be a Trusted and Preferred Business Process Outsourcing (“BPO”) service provider to organizations in key segments of economies in the region and beyond.</a:t>
            </a:r>
          </a:p>
          <a:p>
            <a:pPr algn="just"/>
            <a:endParaRPr lang="en-US" dirty="0" smtClean="0"/>
          </a:p>
          <a:p>
            <a:pPr algn="just"/>
            <a:endParaRPr lang="en-US" dirty="0" smtClean="0"/>
          </a:p>
          <a:p>
            <a:pPr algn="just"/>
            <a:r>
              <a:rPr lang="en-US" b="1" u="sng" dirty="0" smtClean="0"/>
              <a:t>Mission</a:t>
            </a:r>
          </a:p>
          <a:p>
            <a:pPr algn="just"/>
            <a:r>
              <a:rPr lang="en-US" dirty="0" smtClean="0"/>
              <a:t>We strive to delight our customers with BPO services that use cutting edge technologies</a:t>
            </a:r>
            <a:r>
              <a:rPr lang="en-US" b="1" dirty="0" smtClean="0"/>
              <a:t> </a:t>
            </a:r>
            <a:r>
              <a:rPr lang="en-US" dirty="0" smtClean="0"/>
              <a:t>and best practices, enabled by committed people and innovative processes that protect the integrity and security of our customer’s data and documents.</a:t>
            </a:r>
            <a:endParaRPr lang="en-US" dirty="0"/>
          </a:p>
          <a:p>
            <a:pPr algn="just"/>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76200"/>
            <a:ext cx="7467600" cy="5334000"/>
          </a:xfrm>
        </p:spPr>
        <p:txBody>
          <a:bodyPr>
            <a:normAutofit/>
          </a:bodyPr>
          <a:lstStyle/>
          <a:p>
            <a:r>
              <a:rPr lang="en-US" b="1" u="sng" dirty="0" smtClean="0">
                <a:solidFill>
                  <a:srgbClr val="0070C0"/>
                </a:solidFill>
              </a:rPr>
              <a:t>CORPORATE STRUCTURE  </a:t>
            </a:r>
          </a:p>
          <a:p>
            <a:r>
              <a:rPr lang="en-US" sz="1600" b="1" u="sng" dirty="0" smtClean="0">
                <a:solidFill>
                  <a:srgbClr val="0070C0"/>
                </a:solidFill>
              </a:rPr>
              <a:t>E-Sol icon click link to KLSE Corporate Info</a:t>
            </a:r>
          </a:p>
          <a:p>
            <a:r>
              <a:rPr lang="en-US" sz="1600" b="1" u="sng" dirty="0" smtClean="0">
                <a:solidFill>
                  <a:srgbClr val="0070C0"/>
                </a:solidFill>
              </a:rPr>
              <a:t>VPI &amp; Regalia icon click link to their websites</a:t>
            </a:r>
          </a:p>
          <a:p>
            <a:endParaRPr lang="en-US" dirty="0" smtClean="0"/>
          </a:p>
          <a:p>
            <a:endParaRPr lang="en-US" dirty="0"/>
          </a:p>
        </p:txBody>
      </p:sp>
      <p:pic>
        <p:nvPicPr>
          <p:cNvPr id="5" name="Picture 4" descr="ScreenHunter_30 Jul. 25 20.08.gif"/>
          <p:cNvPicPr>
            <a:picLocks noChangeAspect="1"/>
          </p:cNvPicPr>
          <p:nvPr/>
        </p:nvPicPr>
        <p:blipFill>
          <a:blip r:embed="rId2"/>
          <a:stretch>
            <a:fillRect/>
          </a:stretch>
        </p:blipFill>
        <p:spPr>
          <a:xfrm>
            <a:off x="1524000" y="1447800"/>
            <a:ext cx="6322232" cy="522732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85800" y="457200"/>
            <a:ext cx="8077200" cy="6278642"/>
          </a:xfrm>
          <a:prstGeom prst="rect">
            <a:avLst/>
          </a:prstGeom>
        </p:spPr>
        <p:txBody>
          <a:bodyPr wrap="square">
            <a:spAutoFit/>
          </a:bodyPr>
          <a:lstStyle/>
          <a:p>
            <a:endParaRPr lang="en-US" sz="1000" b="1" dirty="0" smtClean="0"/>
          </a:p>
          <a:p>
            <a:pPr algn="ctr"/>
            <a:r>
              <a:rPr lang="en-US" sz="3000" b="1" u="sng" dirty="0" smtClean="0">
                <a:solidFill>
                  <a:srgbClr val="0070C0"/>
                </a:solidFill>
              </a:rPr>
              <a:t>E-SOL ICON  (AUDIT COMMITEE)</a:t>
            </a:r>
          </a:p>
          <a:p>
            <a:endParaRPr lang="en-US" sz="1000" b="1" dirty="0" smtClean="0"/>
          </a:p>
          <a:p>
            <a:r>
              <a:rPr lang="en-US" u="sng" dirty="0" smtClean="0"/>
              <a:t>AUDIT COMMITTEE</a:t>
            </a:r>
          </a:p>
          <a:p>
            <a:r>
              <a:rPr lang="en-US" dirty="0" smtClean="0"/>
              <a:t>Chairman:</a:t>
            </a:r>
          </a:p>
          <a:p>
            <a:r>
              <a:rPr lang="en-US" dirty="0" err="1" smtClean="0"/>
              <a:t>Datuk</a:t>
            </a:r>
            <a:r>
              <a:rPr lang="en-US" dirty="0" smtClean="0"/>
              <a:t> Syed </a:t>
            </a:r>
            <a:r>
              <a:rPr lang="en-US" dirty="0" err="1" smtClean="0"/>
              <a:t>Hussian</a:t>
            </a:r>
            <a:r>
              <a:rPr lang="en-US" dirty="0" smtClean="0"/>
              <a:t> bin Syed </a:t>
            </a:r>
            <a:r>
              <a:rPr lang="en-US" dirty="0" err="1" smtClean="0"/>
              <a:t>Junid</a:t>
            </a:r>
            <a:r>
              <a:rPr lang="en-US" dirty="0" smtClean="0"/>
              <a:t> Independent Non-Executive Director</a:t>
            </a:r>
          </a:p>
          <a:p>
            <a:endParaRPr lang="en-US" dirty="0" smtClean="0"/>
          </a:p>
          <a:p>
            <a:r>
              <a:rPr lang="en-US" dirty="0" smtClean="0"/>
              <a:t>Members:</a:t>
            </a:r>
          </a:p>
          <a:p>
            <a:r>
              <a:rPr lang="en-US" dirty="0" err="1" smtClean="0"/>
              <a:t>Dato</a:t>
            </a:r>
            <a:r>
              <a:rPr lang="en-US" dirty="0" smtClean="0"/>
              <a:t>’ Abdul </a:t>
            </a:r>
            <a:r>
              <a:rPr lang="en-US" dirty="0" err="1" smtClean="0"/>
              <a:t>Latif</a:t>
            </a:r>
            <a:r>
              <a:rPr lang="en-US" dirty="0" smtClean="0"/>
              <a:t> bin Abdullah Independent Non-Executive Director</a:t>
            </a:r>
          </a:p>
          <a:p>
            <a:r>
              <a:rPr lang="en-US" dirty="0" smtClean="0"/>
              <a:t>Ho </a:t>
            </a:r>
            <a:r>
              <a:rPr lang="en-US" dirty="0" err="1" smtClean="0"/>
              <a:t>Hin</a:t>
            </a:r>
            <a:r>
              <a:rPr lang="en-US" dirty="0" smtClean="0"/>
              <a:t> Choy Independent Non-Executive Director</a:t>
            </a:r>
          </a:p>
          <a:p>
            <a:endParaRPr lang="en-US" dirty="0" smtClean="0"/>
          </a:p>
          <a:p>
            <a:r>
              <a:rPr lang="en-US" u="sng" dirty="0" smtClean="0"/>
              <a:t>COMPANY SECRETARIES</a:t>
            </a:r>
          </a:p>
          <a:p>
            <a:r>
              <a:rPr lang="en-US" dirty="0" smtClean="0"/>
              <a:t>Esther Soon Yoke Leng</a:t>
            </a:r>
          </a:p>
          <a:p>
            <a:r>
              <a:rPr lang="en-US" dirty="0" smtClean="0"/>
              <a:t>MAICSA 7002027</a:t>
            </a:r>
          </a:p>
          <a:p>
            <a:r>
              <a:rPr lang="en-US" dirty="0" smtClean="0"/>
              <a:t>Zoe Lim Hoon Hwa</a:t>
            </a:r>
          </a:p>
          <a:p>
            <a:r>
              <a:rPr lang="en-US" dirty="0" smtClean="0"/>
              <a:t>MAICSA 7031771</a:t>
            </a:r>
          </a:p>
          <a:p>
            <a:endParaRPr lang="en-US" dirty="0" smtClean="0"/>
          </a:p>
          <a:p>
            <a:r>
              <a:rPr lang="en-US" u="sng" dirty="0" smtClean="0"/>
              <a:t>AUTHORISED CAPITAL AND PAID-UP CAPITAL</a:t>
            </a:r>
          </a:p>
          <a:p>
            <a:r>
              <a:rPr lang="en-US" dirty="0" smtClean="0"/>
              <a:t>The present </a:t>
            </a:r>
            <a:r>
              <a:rPr lang="en-US" dirty="0" err="1" smtClean="0"/>
              <a:t>authorised</a:t>
            </a:r>
            <a:r>
              <a:rPr lang="en-US" dirty="0" smtClean="0"/>
              <a:t> share capital of Efficient E-Solutions </a:t>
            </a:r>
            <a:r>
              <a:rPr lang="en-US" dirty="0" err="1" smtClean="0"/>
              <a:t>Bhd</a:t>
            </a:r>
            <a:r>
              <a:rPr lang="en-US" dirty="0" smtClean="0"/>
              <a:t> is RM200,000,000 comprising 2,000,000,000 ordinary shares of RM0.10 each. The present issued and paid-up share capital of Efficient E-Solutions </a:t>
            </a:r>
            <a:r>
              <a:rPr lang="en-US" dirty="0" err="1" smtClean="0"/>
              <a:t>Bhd</a:t>
            </a:r>
            <a:r>
              <a:rPr lang="en-US" dirty="0" smtClean="0"/>
              <a:t> is RM65,810,010 comprising 658,100,100 ordinary shares of RM0.10 each.</a:t>
            </a:r>
          </a:p>
          <a:p>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85800" y="457200"/>
            <a:ext cx="8077200" cy="5632311"/>
          </a:xfrm>
          <a:prstGeom prst="rect">
            <a:avLst/>
          </a:prstGeom>
        </p:spPr>
        <p:txBody>
          <a:bodyPr wrap="square">
            <a:spAutoFit/>
          </a:bodyPr>
          <a:lstStyle/>
          <a:p>
            <a:endParaRPr lang="en-US" sz="1000" b="1" dirty="0" smtClean="0"/>
          </a:p>
          <a:p>
            <a:pPr algn="ctr"/>
            <a:r>
              <a:rPr lang="en-US" sz="3000" b="1" u="sng" dirty="0" smtClean="0">
                <a:solidFill>
                  <a:srgbClr val="0070C0"/>
                </a:solidFill>
              </a:rPr>
              <a:t>COMPANY LEADERSHIP  (BOD)</a:t>
            </a:r>
          </a:p>
          <a:p>
            <a:endParaRPr lang="en-US" sz="1000" b="1" dirty="0" smtClean="0"/>
          </a:p>
          <a:p>
            <a:r>
              <a:rPr lang="en-US" sz="1000" b="1" dirty="0" smtClean="0"/>
              <a:t>DATO’ ABDUL LATIF BIN ABDULLAH • Malaysian, aged 58 years</a:t>
            </a:r>
          </a:p>
          <a:p>
            <a:r>
              <a:rPr lang="en-US" sz="1000" dirty="0" smtClean="0"/>
              <a:t>was appointed as the Chairman and Independent Non-Executive Director of EFFICIENT on 2 August 2004. He is also a member of Audit</a:t>
            </a:r>
          </a:p>
          <a:p>
            <a:r>
              <a:rPr lang="en-US" sz="1000" dirty="0" smtClean="0"/>
              <a:t>Committee. He gained his Bachelor of Arts (</a:t>
            </a:r>
            <a:r>
              <a:rPr lang="en-US" sz="1000" dirty="0" err="1" smtClean="0"/>
              <a:t>Hons</a:t>
            </a:r>
            <a:r>
              <a:rPr lang="en-US" sz="1000" dirty="0" smtClean="0"/>
              <a:t>) in International Relations from University Malaya in 1975, Master of Science (Marine Law</a:t>
            </a:r>
          </a:p>
          <a:p>
            <a:r>
              <a:rPr lang="en-US" sz="1000" dirty="0" smtClean="0"/>
              <a:t>&amp; Policy) from University of Wales (UWIST) in 1981, Senior Management Development Program from Harvard Business School in 1992 and a</a:t>
            </a:r>
          </a:p>
          <a:p>
            <a:r>
              <a:rPr lang="en-US" sz="1000" dirty="0" smtClean="0"/>
              <a:t>member of Chartered Institute of Logistics &amp; Transport, UK in 1990.</a:t>
            </a:r>
          </a:p>
          <a:p>
            <a:r>
              <a:rPr lang="en-US" sz="1000" dirty="0" smtClean="0"/>
              <a:t>He began his career as an </a:t>
            </a:r>
            <a:r>
              <a:rPr lang="en-US" sz="1000" dirty="0" err="1" smtClean="0"/>
              <a:t>Offi</a:t>
            </a:r>
            <a:r>
              <a:rPr lang="en-US" sz="1000" dirty="0" smtClean="0"/>
              <a:t> </a:t>
            </a:r>
            <a:r>
              <a:rPr lang="en-US" sz="1000" dirty="0" err="1" smtClean="0"/>
              <a:t>cer</a:t>
            </a:r>
            <a:r>
              <a:rPr lang="en-US" sz="1000" dirty="0" smtClean="0"/>
              <a:t> with the Ministry of Foreign Affairs in 1975 and later, joined the Malaysian International Shipping Corporation</a:t>
            </a:r>
          </a:p>
          <a:p>
            <a:r>
              <a:rPr lang="en-US" sz="1000" dirty="0" err="1" smtClean="0"/>
              <a:t>Berhad</a:t>
            </a:r>
            <a:r>
              <a:rPr lang="en-US" sz="1000" dirty="0" smtClean="0"/>
              <a:t> as an Executive until 1982. He was a member of the pioneer team that established the second national line, </a:t>
            </a:r>
            <a:r>
              <a:rPr lang="en-US" sz="1000" dirty="0" err="1" smtClean="0"/>
              <a:t>Perbadanan</a:t>
            </a:r>
            <a:r>
              <a:rPr lang="en-US" sz="1000" dirty="0" smtClean="0"/>
              <a:t> </a:t>
            </a:r>
            <a:r>
              <a:rPr lang="en-US" sz="1000" dirty="0" err="1" smtClean="0"/>
              <a:t>Nasional</a:t>
            </a:r>
            <a:endParaRPr lang="en-US" sz="1000" dirty="0" smtClean="0"/>
          </a:p>
          <a:p>
            <a:r>
              <a:rPr lang="en-US" sz="1000" dirty="0" smtClean="0"/>
              <a:t>Shipping Line </a:t>
            </a:r>
            <a:r>
              <a:rPr lang="en-US" sz="1000" dirty="0" err="1" smtClean="0"/>
              <a:t>Berhad</a:t>
            </a:r>
            <a:r>
              <a:rPr lang="en-US" sz="1000" dirty="0" smtClean="0"/>
              <a:t> in 1982, where he remained until 1992, holding the position as Director/General Manager before joining Mitsui OSK</a:t>
            </a:r>
          </a:p>
          <a:p>
            <a:r>
              <a:rPr lang="en-US" sz="1000" dirty="0" smtClean="0"/>
              <a:t>Lines (M) </a:t>
            </a:r>
            <a:r>
              <a:rPr lang="en-US" sz="1000" dirty="0" err="1" smtClean="0"/>
              <a:t>Sdn</a:t>
            </a:r>
            <a:r>
              <a:rPr lang="en-US" sz="1000" dirty="0" smtClean="0"/>
              <a:t> </a:t>
            </a:r>
            <a:r>
              <a:rPr lang="en-US" sz="1000" dirty="0" err="1" smtClean="0"/>
              <a:t>Bhd</a:t>
            </a:r>
            <a:r>
              <a:rPr lang="en-US" sz="1000" dirty="0" smtClean="0"/>
              <a:t> in 1992 as a founder Director and currently holds the position of Chairman.</a:t>
            </a:r>
          </a:p>
          <a:p>
            <a:r>
              <a:rPr lang="en-US" sz="1000" dirty="0" smtClean="0"/>
              <a:t>On 1 January 2004, </a:t>
            </a:r>
            <a:r>
              <a:rPr lang="en-US" sz="1000" dirty="0" err="1" smtClean="0"/>
              <a:t>Dato</a:t>
            </a:r>
            <a:r>
              <a:rPr lang="en-US" sz="1000" dirty="0" smtClean="0"/>
              <a:t>’ Abdul </a:t>
            </a:r>
            <a:r>
              <a:rPr lang="en-US" sz="1000" dirty="0" err="1" smtClean="0"/>
              <a:t>Latif</a:t>
            </a:r>
            <a:r>
              <a:rPr lang="en-US" sz="1000" dirty="0" smtClean="0"/>
              <a:t> was appointed Chairman of Penang Port </a:t>
            </a:r>
            <a:r>
              <a:rPr lang="en-US" sz="1000" dirty="0" err="1" smtClean="0"/>
              <a:t>Sdn</a:t>
            </a:r>
            <a:r>
              <a:rPr lang="en-US" sz="1000" dirty="0" smtClean="0"/>
              <a:t> </a:t>
            </a:r>
            <a:r>
              <a:rPr lang="en-US" sz="1000" dirty="0" err="1" smtClean="0"/>
              <a:t>Bhd</a:t>
            </a:r>
            <a:r>
              <a:rPr lang="en-US" sz="1000" dirty="0" smtClean="0"/>
              <a:t> by the Ministry of Finance after serving as a Director</a:t>
            </a:r>
          </a:p>
          <a:p>
            <a:r>
              <a:rPr lang="en-US" sz="1000" dirty="0" smtClean="0"/>
              <a:t>(non-executive) for 5 years. Recently, on 24 March 2006, he was appointed as Executive Chairman of </a:t>
            </a:r>
            <a:r>
              <a:rPr lang="en-US" sz="1000" dirty="0" err="1" smtClean="0"/>
              <a:t>Realmild</a:t>
            </a:r>
            <a:r>
              <a:rPr lang="en-US" sz="1000" dirty="0" smtClean="0"/>
              <a:t> (M) </a:t>
            </a:r>
            <a:r>
              <a:rPr lang="en-US" sz="1000" dirty="0" err="1" smtClean="0"/>
              <a:t>Sdn</a:t>
            </a:r>
            <a:r>
              <a:rPr lang="en-US" sz="1000" dirty="0" smtClean="0"/>
              <a:t> Bhd. He also</a:t>
            </a:r>
          </a:p>
          <a:p>
            <a:r>
              <a:rPr lang="en-US" sz="1000" dirty="0" smtClean="0"/>
              <a:t>holds prominent posts in associations and statutory bodies, such as Board member of Light Dues Board (</a:t>
            </a:r>
            <a:r>
              <a:rPr lang="en-US" sz="1000" dirty="0" err="1" smtClean="0"/>
              <a:t>Lembaga</a:t>
            </a:r>
            <a:r>
              <a:rPr lang="en-US" sz="1000" dirty="0" smtClean="0"/>
              <a:t> </a:t>
            </a:r>
            <a:r>
              <a:rPr lang="en-US" sz="1000" dirty="0" err="1" smtClean="0"/>
              <a:t>Dius</a:t>
            </a:r>
            <a:r>
              <a:rPr lang="en-US" sz="1000" dirty="0" smtClean="0"/>
              <a:t> </a:t>
            </a:r>
            <a:r>
              <a:rPr lang="en-US" sz="1000" dirty="0" err="1" smtClean="0"/>
              <a:t>Api</a:t>
            </a:r>
            <a:r>
              <a:rPr lang="en-US" sz="1000" dirty="0" smtClean="0"/>
              <a:t> </a:t>
            </a:r>
            <a:r>
              <a:rPr lang="en-US" sz="1000" dirty="0" err="1" smtClean="0"/>
              <a:t>Semenanjung</a:t>
            </a:r>
            <a:endParaRPr lang="en-US" sz="1000" dirty="0" smtClean="0"/>
          </a:p>
          <a:p>
            <a:r>
              <a:rPr lang="en-US" sz="1000" dirty="0" smtClean="0"/>
              <a:t>Malaysia), </a:t>
            </a:r>
            <a:r>
              <a:rPr lang="en-US" sz="1000" dirty="0" err="1" smtClean="0"/>
              <a:t>Merchantile</a:t>
            </a:r>
            <a:r>
              <a:rPr lang="en-US" sz="1000" dirty="0" smtClean="0"/>
              <a:t> Marine Fund (Kumpulan Wang </a:t>
            </a:r>
            <a:r>
              <a:rPr lang="en-US" sz="1000" dirty="0" err="1" smtClean="0"/>
              <a:t>Pusat</a:t>
            </a:r>
            <a:r>
              <a:rPr lang="en-US" sz="1000" dirty="0" smtClean="0"/>
              <a:t> </a:t>
            </a:r>
            <a:r>
              <a:rPr lang="en-US" sz="1000" dirty="0" err="1" smtClean="0"/>
              <a:t>Perdagangan</a:t>
            </a:r>
            <a:r>
              <a:rPr lang="en-US" sz="1000" dirty="0" smtClean="0"/>
              <a:t> </a:t>
            </a:r>
            <a:r>
              <a:rPr lang="en-US" sz="1000" dirty="0" err="1" smtClean="0"/>
              <a:t>Laut</a:t>
            </a:r>
            <a:r>
              <a:rPr lang="en-US" sz="1000" dirty="0" smtClean="0"/>
              <a:t>), as well as Chairman of the International </a:t>
            </a:r>
            <a:r>
              <a:rPr lang="en-US" sz="1000" dirty="0" err="1" smtClean="0"/>
              <a:t>Shipowners’</a:t>
            </a:r>
            <a:endParaRPr lang="en-US" sz="1000" dirty="0" smtClean="0"/>
          </a:p>
          <a:p>
            <a:r>
              <a:rPr lang="en-US" sz="1000" dirty="0" smtClean="0"/>
              <a:t>Association of Malaysia. He sits on the boards of Bursa Malaysia </a:t>
            </a:r>
            <a:r>
              <a:rPr lang="en-US" sz="1000" dirty="0" err="1" smtClean="0"/>
              <a:t>Berhad</a:t>
            </a:r>
            <a:r>
              <a:rPr lang="en-US" sz="1000" dirty="0" smtClean="0"/>
              <a:t>, </a:t>
            </a:r>
            <a:r>
              <a:rPr lang="en-US" sz="1000" dirty="0" err="1" smtClean="0"/>
              <a:t>Ekowood</a:t>
            </a:r>
            <a:r>
              <a:rPr lang="en-US" sz="1000" dirty="0" smtClean="0"/>
              <a:t> International </a:t>
            </a:r>
            <a:r>
              <a:rPr lang="en-US" sz="1000" dirty="0" err="1" smtClean="0"/>
              <a:t>Berhad</a:t>
            </a:r>
            <a:r>
              <a:rPr lang="en-US" sz="1000" dirty="0" smtClean="0"/>
              <a:t> and </a:t>
            </a:r>
            <a:r>
              <a:rPr lang="en-US" sz="1000" dirty="0" err="1" smtClean="0"/>
              <a:t>Tamco</a:t>
            </a:r>
            <a:r>
              <a:rPr lang="en-US" sz="1000" dirty="0" smtClean="0"/>
              <a:t> Corporate Holdings</a:t>
            </a:r>
          </a:p>
          <a:p>
            <a:r>
              <a:rPr lang="en-US" sz="1000" dirty="0" err="1" smtClean="0"/>
              <a:t>Berhad</a:t>
            </a:r>
            <a:r>
              <a:rPr lang="en-US" sz="1000" dirty="0" smtClean="0"/>
              <a:t> and various other private limited companies.</a:t>
            </a:r>
          </a:p>
          <a:p>
            <a:endParaRPr lang="en-US" sz="1000" b="1" dirty="0" smtClean="0"/>
          </a:p>
          <a:p>
            <a:r>
              <a:rPr lang="en-US" sz="1000" b="1" dirty="0" smtClean="0"/>
              <a:t>VINCENT CHEAH CHEE KONG • Malaysian, aged 49 years</a:t>
            </a:r>
          </a:p>
          <a:p>
            <a:r>
              <a:rPr lang="en-US" sz="1000" dirty="0" smtClean="0"/>
              <a:t>was appointed as the Managing Director of EFFICIENT on 21 January 2004. He is also a member of the Option Committee. He holds a</a:t>
            </a:r>
          </a:p>
          <a:p>
            <a:r>
              <a:rPr lang="en-US" sz="1000" dirty="0" smtClean="0"/>
              <a:t>Bachelor of Arts (General Political Science) from the University of Waterloo, Canada. He has over 20 years of experience as an entrepreneur</a:t>
            </a:r>
          </a:p>
          <a:p>
            <a:r>
              <a:rPr lang="en-US" sz="1000" dirty="0" smtClean="0"/>
              <a:t>in industries covering sectors including outsourcing services, information technology, security systems, garment manufacturing and food &amp;</a:t>
            </a:r>
          </a:p>
          <a:p>
            <a:r>
              <a:rPr lang="en-US" sz="1000" dirty="0" smtClean="0"/>
              <a:t>beverage. He was one of the pioneering members of </a:t>
            </a:r>
            <a:r>
              <a:rPr lang="en-US" sz="1000" dirty="0" err="1" smtClean="0"/>
              <a:t>Effi</a:t>
            </a:r>
            <a:r>
              <a:rPr lang="en-US" sz="1000" dirty="0" smtClean="0"/>
              <a:t> </a:t>
            </a:r>
            <a:r>
              <a:rPr lang="en-US" sz="1000" dirty="0" err="1" smtClean="0"/>
              <a:t>cient</a:t>
            </a:r>
            <a:r>
              <a:rPr lang="en-US" sz="1000" dirty="0" smtClean="0"/>
              <a:t> </a:t>
            </a:r>
            <a:r>
              <a:rPr lang="en-US" sz="1000" dirty="0" err="1" smtClean="0"/>
              <a:t>MailCom</a:t>
            </a:r>
            <a:r>
              <a:rPr lang="en-US" sz="1000" dirty="0" smtClean="0"/>
              <a:t> </a:t>
            </a:r>
            <a:r>
              <a:rPr lang="en-US" sz="1000" dirty="0" err="1" smtClean="0"/>
              <a:t>Sdn</a:t>
            </a:r>
            <a:r>
              <a:rPr lang="en-US" sz="1000" dirty="0" smtClean="0"/>
              <a:t> </a:t>
            </a:r>
            <a:r>
              <a:rPr lang="en-US" sz="1000" dirty="0" err="1" smtClean="0"/>
              <a:t>Bhd</a:t>
            </a:r>
            <a:r>
              <a:rPr lang="en-US" sz="1000" dirty="0" smtClean="0"/>
              <a:t>, a wholly owned subsidiary of EFFICIENT, which he joined</a:t>
            </a:r>
          </a:p>
          <a:p>
            <a:r>
              <a:rPr lang="en-US" sz="1000" dirty="0" smtClean="0"/>
              <a:t>in 1990 and has been instrumental in establishing and managing the initial operations of the company. He is responsible for formulating</a:t>
            </a:r>
          </a:p>
          <a:p>
            <a:r>
              <a:rPr lang="en-US" sz="1000" dirty="0" smtClean="0"/>
              <a:t>and implementing business policies and corporate strategies of the Group and has been instrumental in spearheading the progress and</a:t>
            </a:r>
          </a:p>
          <a:p>
            <a:r>
              <a:rPr lang="en-US" sz="1000" dirty="0" smtClean="0"/>
              <a:t>development of the Group. He also sits on the board of several other private limited companies.</a:t>
            </a:r>
          </a:p>
          <a:p>
            <a:endParaRPr lang="en-US" sz="1000" b="1" dirty="0" smtClean="0"/>
          </a:p>
          <a:p>
            <a:r>
              <a:rPr lang="en-US" sz="1000" b="1" dirty="0" smtClean="0"/>
              <a:t>VICTOR CHEAH CHEE WAI • Malaysian, aged 38 years</a:t>
            </a:r>
          </a:p>
          <a:p>
            <a:r>
              <a:rPr lang="en-US" sz="1000" dirty="0" smtClean="0"/>
              <a:t>was appointed as an Executive Director of EFFICIENT on 21 January 2004. He is also a member of Option Committee. He graduated</a:t>
            </a:r>
          </a:p>
          <a:p>
            <a:r>
              <a:rPr lang="en-US" sz="1000" dirty="0" smtClean="0"/>
              <a:t>from the University of Newcastle, Sydney with a Bachelor of Commerce in 1992. He started his career with </a:t>
            </a:r>
            <a:r>
              <a:rPr lang="en-US" sz="1000" dirty="0" err="1" smtClean="0"/>
              <a:t>Sime</a:t>
            </a:r>
            <a:r>
              <a:rPr lang="en-US" sz="1000" dirty="0" smtClean="0"/>
              <a:t> Darby </a:t>
            </a:r>
            <a:r>
              <a:rPr lang="en-US" sz="1000" dirty="0" err="1" smtClean="0"/>
              <a:t>Berhad</a:t>
            </a:r>
            <a:r>
              <a:rPr lang="en-US" sz="1000" dirty="0" smtClean="0"/>
              <a:t> in 1992</a:t>
            </a:r>
          </a:p>
          <a:p>
            <a:r>
              <a:rPr lang="en-US" sz="1000" dirty="0" smtClean="0"/>
              <a:t>as Executive and was subsequently transferred to Chubb (M) </a:t>
            </a:r>
            <a:r>
              <a:rPr lang="en-US" sz="1000" dirty="0" err="1" smtClean="0"/>
              <a:t>Sdn</a:t>
            </a:r>
            <a:r>
              <a:rPr lang="en-US" sz="1000" dirty="0" smtClean="0"/>
              <a:t> </a:t>
            </a:r>
            <a:r>
              <a:rPr lang="en-US" sz="1000" dirty="0" err="1" smtClean="0"/>
              <a:t>Bhd</a:t>
            </a:r>
            <a:r>
              <a:rPr lang="en-US" sz="1000" dirty="0" smtClean="0"/>
              <a:t>, a subsidiary of </a:t>
            </a:r>
            <a:r>
              <a:rPr lang="en-US" sz="1000" dirty="0" err="1" smtClean="0"/>
              <a:t>Sime</a:t>
            </a:r>
            <a:r>
              <a:rPr lang="en-US" sz="1000" dirty="0" smtClean="0"/>
              <a:t> Darby </a:t>
            </a:r>
            <a:r>
              <a:rPr lang="en-US" sz="1000" dirty="0" err="1" smtClean="0"/>
              <a:t>Berhad</a:t>
            </a:r>
            <a:r>
              <a:rPr lang="en-US" sz="1000" dirty="0" smtClean="0"/>
              <a:t> in 1993 as Project Executive.</a:t>
            </a:r>
          </a:p>
          <a:p>
            <a:r>
              <a:rPr lang="en-US" sz="1000" dirty="0" smtClean="0"/>
              <a:t>In 1997, he joined </a:t>
            </a:r>
            <a:r>
              <a:rPr lang="en-US" sz="1000" dirty="0" err="1" smtClean="0"/>
              <a:t>Effi</a:t>
            </a:r>
            <a:r>
              <a:rPr lang="en-US" sz="1000" dirty="0" smtClean="0"/>
              <a:t> </a:t>
            </a:r>
            <a:r>
              <a:rPr lang="en-US" sz="1000" dirty="0" err="1" smtClean="0"/>
              <a:t>cient</a:t>
            </a:r>
            <a:r>
              <a:rPr lang="en-US" sz="1000" dirty="0" smtClean="0"/>
              <a:t> </a:t>
            </a:r>
            <a:r>
              <a:rPr lang="en-US" sz="1000" dirty="0" err="1" smtClean="0"/>
              <a:t>MailCom</a:t>
            </a:r>
            <a:r>
              <a:rPr lang="en-US" sz="1000" dirty="0" smtClean="0"/>
              <a:t> </a:t>
            </a:r>
            <a:r>
              <a:rPr lang="en-US" sz="1000" dirty="0" err="1" smtClean="0"/>
              <a:t>Sdn</a:t>
            </a:r>
            <a:r>
              <a:rPr lang="en-US" sz="1000" dirty="0" smtClean="0"/>
              <a:t> </a:t>
            </a:r>
            <a:r>
              <a:rPr lang="en-US" sz="1000" dirty="0" err="1" smtClean="0"/>
              <a:t>Bhd</a:t>
            </a:r>
            <a:r>
              <a:rPr lang="en-US" sz="1000" dirty="0" smtClean="0"/>
              <a:t>, a wholly owned subsidiary of EFFICIENT, as Director. He is responsible for marketing of the</a:t>
            </a:r>
          </a:p>
          <a:p>
            <a:r>
              <a:rPr lang="en-US" sz="1000" dirty="0" smtClean="0"/>
              <a:t>Group’s solutions and services. He also sits on the board of several other private limited companies.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5800" y="227647"/>
            <a:ext cx="8077200" cy="6401753"/>
          </a:xfrm>
          <a:prstGeom prst="rect">
            <a:avLst/>
          </a:prstGeom>
        </p:spPr>
        <p:txBody>
          <a:bodyPr wrap="square">
            <a:spAutoFit/>
          </a:bodyPr>
          <a:lstStyle/>
          <a:p>
            <a:endParaRPr lang="en-US" sz="1000" b="1" dirty="0" smtClean="0"/>
          </a:p>
          <a:p>
            <a:pPr algn="ctr"/>
            <a:r>
              <a:rPr lang="en-US" sz="3000" b="1" u="sng" dirty="0" smtClean="0">
                <a:solidFill>
                  <a:srgbClr val="0070C0"/>
                </a:solidFill>
              </a:rPr>
              <a:t>COMPANY LEADERSHIP  (BOD)</a:t>
            </a:r>
          </a:p>
          <a:p>
            <a:endParaRPr lang="en-US" sz="1000" b="1" dirty="0" smtClean="0"/>
          </a:p>
          <a:p>
            <a:r>
              <a:rPr lang="en-US" sz="1000" b="1" dirty="0" smtClean="0"/>
              <a:t>ESTHER SOON YOKE LENG • Malaysian, aged 47 years</a:t>
            </a:r>
          </a:p>
          <a:p>
            <a:r>
              <a:rPr lang="en-US" sz="1000" dirty="0" smtClean="0"/>
              <a:t>was appointed as an Executive Director of EFFICIENT on 21 January 2004. She is also the Joint Company Secretary of EFFICIENT. She</a:t>
            </a:r>
          </a:p>
          <a:p>
            <a:r>
              <a:rPr lang="en-US" sz="1000" dirty="0" smtClean="0"/>
              <a:t>completed the examinations of the Institute of Chartered Secretaries and Administrators, United Kingdom in December 1988 under</a:t>
            </a:r>
          </a:p>
          <a:p>
            <a:r>
              <a:rPr lang="en-US" sz="1000" dirty="0" smtClean="0"/>
              <a:t>the Financial Administration and Management stream. Presently, she is an Associate Member of the Malaysian Institute of Chartered</a:t>
            </a:r>
          </a:p>
          <a:p>
            <a:r>
              <a:rPr lang="en-US" sz="1000" dirty="0" smtClean="0"/>
              <a:t>Secretaries and Administrators.</a:t>
            </a:r>
          </a:p>
          <a:p>
            <a:r>
              <a:rPr lang="en-US" sz="1000" dirty="0" smtClean="0"/>
              <a:t>She started her career at Borneo Motor Credit </a:t>
            </a:r>
            <a:r>
              <a:rPr lang="en-US" sz="1000" dirty="0" err="1" smtClean="0"/>
              <a:t>Sdn</a:t>
            </a:r>
            <a:r>
              <a:rPr lang="en-US" sz="1000" dirty="0" smtClean="0"/>
              <a:t> </a:t>
            </a:r>
            <a:r>
              <a:rPr lang="en-US" sz="1000" dirty="0" err="1" smtClean="0"/>
              <a:t>Bhd</a:t>
            </a:r>
            <a:r>
              <a:rPr lang="en-US" sz="1000" dirty="0" smtClean="0"/>
              <a:t>, a hire purchase company, as Accounts Executive in 1982. She then joined </a:t>
            </a:r>
            <a:r>
              <a:rPr lang="en-US" sz="1000" dirty="0" err="1" smtClean="0"/>
              <a:t>Dayamaha</a:t>
            </a:r>
            <a:endParaRPr lang="en-US" sz="1000" dirty="0" smtClean="0"/>
          </a:p>
          <a:p>
            <a:r>
              <a:rPr lang="en-US" sz="1000" dirty="0" smtClean="0"/>
              <a:t>Leasing </a:t>
            </a:r>
            <a:r>
              <a:rPr lang="en-US" sz="1000" dirty="0" err="1" smtClean="0"/>
              <a:t>Sdn</a:t>
            </a:r>
            <a:r>
              <a:rPr lang="en-US" sz="1000" dirty="0" smtClean="0"/>
              <a:t> </a:t>
            </a:r>
            <a:r>
              <a:rPr lang="en-US" sz="1000" dirty="0" err="1" smtClean="0"/>
              <a:t>Bhd</a:t>
            </a:r>
            <a:r>
              <a:rPr lang="en-US" sz="1000" dirty="0" smtClean="0"/>
              <a:t>, a leasing company, as Senior Accounts Executive in 1985 until 1988. From 1988 to 1996, she was a Director of </a:t>
            </a:r>
            <a:r>
              <a:rPr lang="en-US" sz="1000" dirty="0" err="1" smtClean="0"/>
              <a:t>Bangsar</a:t>
            </a:r>
            <a:endParaRPr lang="en-US" sz="1000" dirty="0" smtClean="0"/>
          </a:p>
          <a:p>
            <a:r>
              <a:rPr lang="en-US" sz="1000" dirty="0" smtClean="0"/>
              <a:t>Seafood Restaurant </a:t>
            </a:r>
            <a:r>
              <a:rPr lang="en-US" sz="1000" dirty="0" err="1" smtClean="0"/>
              <a:t>Sdn</a:t>
            </a:r>
            <a:r>
              <a:rPr lang="en-US" sz="1000" dirty="0" smtClean="0"/>
              <a:t> Bhd. She was one of the pioneering members of </a:t>
            </a:r>
            <a:r>
              <a:rPr lang="en-US" sz="1000" dirty="0" err="1" smtClean="0"/>
              <a:t>Effi</a:t>
            </a:r>
            <a:r>
              <a:rPr lang="en-US" sz="1000" dirty="0" smtClean="0"/>
              <a:t> </a:t>
            </a:r>
            <a:r>
              <a:rPr lang="en-US" sz="1000" dirty="0" err="1" smtClean="0"/>
              <a:t>cient</a:t>
            </a:r>
            <a:r>
              <a:rPr lang="en-US" sz="1000" dirty="0" smtClean="0"/>
              <a:t> </a:t>
            </a:r>
            <a:r>
              <a:rPr lang="en-US" sz="1000" dirty="0" err="1" smtClean="0"/>
              <a:t>MailCom</a:t>
            </a:r>
            <a:r>
              <a:rPr lang="en-US" sz="1000" dirty="0" smtClean="0"/>
              <a:t> </a:t>
            </a:r>
            <a:r>
              <a:rPr lang="en-US" sz="1000" dirty="0" err="1" smtClean="0"/>
              <a:t>Sdn</a:t>
            </a:r>
            <a:r>
              <a:rPr lang="en-US" sz="1000" dirty="0" smtClean="0"/>
              <a:t> </a:t>
            </a:r>
            <a:r>
              <a:rPr lang="en-US" sz="1000" dirty="0" err="1" smtClean="0"/>
              <a:t>Bhd</a:t>
            </a:r>
            <a:r>
              <a:rPr lang="en-US" sz="1000" dirty="0" smtClean="0"/>
              <a:t>, a wholly owned subsidiary of EFFICIENT,</a:t>
            </a:r>
          </a:p>
          <a:p>
            <a:r>
              <a:rPr lang="en-US" sz="1000" dirty="0" smtClean="0"/>
              <a:t>which she joined in 1990 and has been instrumental in establishing and managing the initial operations of the company. She is responsible</a:t>
            </a:r>
          </a:p>
          <a:p>
            <a:r>
              <a:rPr lang="en-US" sz="1000" dirty="0" smtClean="0"/>
              <a:t>for the human resources, secretarial and administrative functions of the Group. She also sits on the board of several other private limited</a:t>
            </a:r>
          </a:p>
          <a:p>
            <a:r>
              <a:rPr lang="en-US" sz="1000" dirty="0" smtClean="0"/>
              <a:t>companies.</a:t>
            </a:r>
          </a:p>
          <a:p>
            <a:endParaRPr lang="en-US" sz="1000" b="1" dirty="0" smtClean="0"/>
          </a:p>
          <a:p>
            <a:r>
              <a:rPr lang="en-US" sz="1000" b="1" dirty="0" smtClean="0"/>
              <a:t>DATUK SYED HUSSIAN BIN SYED JUNID • Malaysian, aged 47 years</a:t>
            </a:r>
          </a:p>
          <a:p>
            <a:r>
              <a:rPr lang="en-US" sz="1000" dirty="0" smtClean="0"/>
              <a:t>was appointed as an Independent Non-Executive Director of EFFICIENT on 2 August 2004. He is also the Chairman of the Audit Committee</a:t>
            </a:r>
          </a:p>
          <a:p>
            <a:r>
              <a:rPr lang="en-US" sz="1000" dirty="0" smtClean="0"/>
              <a:t>and Option Committee. He started his career with The American Malaysian Insurance </a:t>
            </a:r>
            <a:r>
              <a:rPr lang="en-US" sz="1000" dirty="0" err="1" smtClean="0"/>
              <a:t>Sdn</a:t>
            </a:r>
            <a:r>
              <a:rPr lang="en-US" sz="1000" dirty="0" smtClean="0"/>
              <a:t> </a:t>
            </a:r>
            <a:r>
              <a:rPr lang="en-US" sz="1000" dirty="0" err="1" smtClean="0"/>
              <a:t>Bhd</a:t>
            </a:r>
            <a:r>
              <a:rPr lang="en-US" sz="1000" dirty="0" smtClean="0"/>
              <a:t> as a Trainee Executive in 1982. In 1986,</a:t>
            </a:r>
          </a:p>
          <a:p>
            <a:r>
              <a:rPr lang="en-US" sz="1000" dirty="0" smtClean="0"/>
              <a:t>he was promoted as the Penang Branch Manager. Later in 1989, he was promoted as the Regional Manager covering Penang, Perlis,</a:t>
            </a:r>
          </a:p>
          <a:p>
            <a:r>
              <a:rPr lang="en-US" sz="1000" dirty="0" smtClean="0"/>
              <a:t>Kedah and Perak. Currently he is the Director of Business Operations &amp; Sales Support Asia in Western Digital </a:t>
            </a:r>
            <a:r>
              <a:rPr lang="en-US" sz="1000" dirty="0" err="1" smtClean="0"/>
              <a:t>Sdn</a:t>
            </a:r>
            <a:r>
              <a:rPr lang="en-US" sz="1000" dirty="0" smtClean="0"/>
              <a:t> </a:t>
            </a:r>
            <a:r>
              <a:rPr lang="en-US" sz="1000" dirty="0" err="1" smtClean="0"/>
              <a:t>Bhd</a:t>
            </a:r>
            <a:r>
              <a:rPr lang="en-US" sz="1000" dirty="0" smtClean="0"/>
              <a:t>, a company involved</a:t>
            </a:r>
          </a:p>
          <a:p>
            <a:r>
              <a:rPr lang="en-US" sz="1000" dirty="0" smtClean="0"/>
              <a:t>in manufacture of </a:t>
            </a:r>
            <a:r>
              <a:rPr lang="en-US" sz="1000" dirty="0" err="1" smtClean="0"/>
              <a:t>harddisc</a:t>
            </a:r>
            <a:r>
              <a:rPr lang="en-US" sz="1000" dirty="0" smtClean="0"/>
              <a:t> drives. He also sits on the board of various other private limited companies.</a:t>
            </a:r>
          </a:p>
          <a:p>
            <a:endParaRPr lang="en-US" sz="1000" b="1" dirty="0" smtClean="0"/>
          </a:p>
          <a:p>
            <a:r>
              <a:rPr lang="en-US" sz="1000" b="1" dirty="0" smtClean="0"/>
              <a:t>SHAIK AQMAL BIN SHAIK ALLAUDIN • Malaysian, aged 40 years</a:t>
            </a:r>
          </a:p>
          <a:p>
            <a:r>
              <a:rPr lang="en-US" sz="1000" dirty="0" smtClean="0"/>
              <a:t>was appointed as a Non-Executive Director of EFFICIENT on 22 February 2006. He graduated from the Hawaii </a:t>
            </a:r>
            <a:r>
              <a:rPr lang="en-US" sz="1000" dirty="0" err="1" smtClean="0"/>
              <a:t>Pacifi</a:t>
            </a:r>
            <a:r>
              <a:rPr lang="en-US" sz="1000" dirty="0" smtClean="0"/>
              <a:t> c University, USA with</a:t>
            </a:r>
          </a:p>
          <a:p>
            <a:r>
              <a:rPr lang="en-US" sz="1000" dirty="0" smtClean="0"/>
              <a:t>a Bachelor of Science in Marketing. He is the Managing Director of VPI International </a:t>
            </a:r>
            <a:r>
              <a:rPr lang="en-US" sz="1000" dirty="0" err="1" smtClean="0"/>
              <a:t>Sdn</a:t>
            </a:r>
            <a:r>
              <a:rPr lang="en-US" sz="1000" dirty="0" smtClean="0"/>
              <a:t> Bhd. He is an accomplished professional in the</a:t>
            </a:r>
          </a:p>
          <a:p>
            <a:r>
              <a:rPr lang="en-US" sz="1000" dirty="0" smtClean="0"/>
              <a:t>area of information system, software development and implementation for </a:t>
            </a:r>
            <a:r>
              <a:rPr lang="en-US" sz="1000" dirty="0" err="1" smtClean="0"/>
              <a:t>fi</a:t>
            </a:r>
            <a:r>
              <a:rPr lang="en-US" sz="1000" dirty="0" smtClean="0"/>
              <a:t> </a:t>
            </a:r>
            <a:r>
              <a:rPr lang="en-US" sz="1000" dirty="0" err="1" smtClean="0"/>
              <a:t>nancial</a:t>
            </a:r>
            <a:r>
              <a:rPr lang="en-US" sz="1000" dirty="0" smtClean="0"/>
              <a:t> institutions and services industry.</a:t>
            </a:r>
          </a:p>
          <a:p>
            <a:r>
              <a:rPr lang="en-US" sz="1000" dirty="0" smtClean="0"/>
              <a:t>Prior to setting up VPI International </a:t>
            </a:r>
            <a:r>
              <a:rPr lang="en-US" sz="1000" dirty="0" err="1" smtClean="0"/>
              <a:t>Sdn</a:t>
            </a:r>
            <a:r>
              <a:rPr lang="en-US" sz="1000" dirty="0" smtClean="0"/>
              <a:t> </a:t>
            </a:r>
            <a:r>
              <a:rPr lang="en-US" sz="1000" dirty="0" err="1" smtClean="0"/>
              <a:t>Bhd</a:t>
            </a:r>
            <a:r>
              <a:rPr lang="en-US" sz="1000" dirty="0" smtClean="0"/>
              <a:t>, he was the Marketing Director for the Asia </a:t>
            </a:r>
            <a:r>
              <a:rPr lang="en-US" sz="1000" dirty="0" err="1" smtClean="0"/>
              <a:t>Pacifi</a:t>
            </a:r>
            <a:r>
              <a:rPr lang="en-US" sz="1000" dirty="0" smtClean="0"/>
              <a:t> c Region for SSQC Technologies, a NESDAQ</a:t>
            </a:r>
          </a:p>
          <a:p>
            <a:r>
              <a:rPr lang="en-US" sz="1000" dirty="0" smtClean="0"/>
              <a:t>Listed Company. He also sits on the board of various other private limited companies.</a:t>
            </a:r>
          </a:p>
          <a:p>
            <a:endParaRPr lang="en-US" sz="1000" b="1" dirty="0" smtClean="0"/>
          </a:p>
          <a:p>
            <a:r>
              <a:rPr lang="en-US" sz="1000" b="1" dirty="0" smtClean="0"/>
              <a:t>HO HIN CHOY • Malaysian, aged 43 years</a:t>
            </a:r>
          </a:p>
          <a:p>
            <a:r>
              <a:rPr lang="en-US" sz="1000" dirty="0" smtClean="0"/>
              <a:t>was appointed as an Independent Non-Executive Director of EFFICIENT on 26 February 2007. He graduated from the University of New</a:t>
            </a:r>
          </a:p>
          <a:p>
            <a:r>
              <a:rPr lang="en-US" sz="1000" dirty="0" smtClean="0"/>
              <a:t>South Wales, Sydney with a Bachelor of Commerce in Accounting. He also holds a Diploma in Marketing from Chartered Institute of</a:t>
            </a:r>
          </a:p>
          <a:p>
            <a:r>
              <a:rPr lang="en-US" sz="1000" dirty="0" smtClean="0"/>
              <a:t>Marketing (United Kingdom). He is also a Chartered Accountant with the Malaysian Institute of Accountants and a </a:t>
            </a:r>
            <a:r>
              <a:rPr lang="en-US" sz="1000" dirty="0" err="1" smtClean="0"/>
              <a:t>Certifi</a:t>
            </a:r>
            <a:r>
              <a:rPr lang="en-US" sz="1000" dirty="0" smtClean="0"/>
              <a:t> </a:t>
            </a:r>
            <a:r>
              <a:rPr lang="en-US" sz="1000" dirty="0" err="1" smtClean="0"/>
              <a:t>ed</a:t>
            </a:r>
            <a:r>
              <a:rPr lang="en-US" sz="1000" dirty="0" smtClean="0"/>
              <a:t> Financial</a:t>
            </a:r>
          </a:p>
          <a:p>
            <a:r>
              <a:rPr lang="en-US" sz="1000" dirty="0" smtClean="0"/>
              <a:t>Planner with the </a:t>
            </a:r>
            <a:r>
              <a:rPr lang="en-US" sz="1000" dirty="0" err="1" smtClean="0"/>
              <a:t>Certifi</a:t>
            </a:r>
            <a:r>
              <a:rPr lang="en-US" sz="1000" dirty="0" smtClean="0"/>
              <a:t> </a:t>
            </a:r>
            <a:r>
              <a:rPr lang="en-US" sz="1000" dirty="0" err="1" smtClean="0"/>
              <a:t>ed</a:t>
            </a:r>
            <a:r>
              <a:rPr lang="en-US" sz="1000" dirty="0" smtClean="0"/>
              <a:t> Financial Planner Board of Standards, Inc., United States of America. He started his career in 1987 with Bland</a:t>
            </a:r>
          </a:p>
          <a:p>
            <a:r>
              <a:rPr lang="en-US" sz="1000" dirty="0" smtClean="0"/>
              <a:t>and Partners, Sydney as an audit and tax agent. He subsequently joined </a:t>
            </a:r>
            <a:r>
              <a:rPr lang="en-US" sz="1000" dirty="0" err="1" smtClean="0"/>
              <a:t>Touche</a:t>
            </a:r>
            <a:r>
              <a:rPr lang="en-US" sz="1000" dirty="0" smtClean="0"/>
              <a:t> Ross &amp; Co, England as an exchange trainee in</a:t>
            </a:r>
          </a:p>
          <a:p>
            <a:r>
              <a:rPr lang="en-US" sz="1000" dirty="0" smtClean="0"/>
              <a:t>1988. He joined Price Waterhouse, Singapore in 1988 as an Auditor. In 1990, he joined DHL International (S) </a:t>
            </a:r>
            <a:r>
              <a:rPr lang="en-US" sz="1000" dirty="0" err="1" smtClean="0"/>
              <a:t>Pte</a:t>
            </a:r>
            <a:r>
              <a:rPr lang="en-US" sz="1000" dirty="0" smtClean="0"/>
              <a:t> Ltd, a courier services</a:t>
            </a:r>
          </a:p>
          <a:p>
            <a:r>
              <a:rPr lang="en-US" sz="1000" dirty="0" smtClean="0"/>
              <a:t>company, in Singapore, as a Financial Accountant and subsequently, in 1991, he joined DHL Worldwide Express </a:t>
            </a:r>
            <a:r>
              <a:rPr lang="en-US" sz="1000" dirty="0" err="1" smtClean="0"/>
              <a:t>Sdn</a:t>
            </a:r>
            <a:r>
              <a:rPr lang="en-US" sz="1000" dirty="0" smtClean="0"/>
              <a:t> </a:t>
            </a:r>
            <a:r>
              <a:rPr lang="en-US" sz="1000" dirty="0" err="1" smtClean="0"/>
              <a:t>Bhd</a:t>
            </a:r>
            <a:r>
              <a:rPr lang="en-US" sz="1000" dirty="0" smtClean="0"/>
              <a:t>, a courier</a:t>
            </a:r>
          </a:p>
          <a:p>
            <a:r>
              <a:rPr lang="en-US" sz="1000" dirty="0" smtClean="0"/>
              <a:t>services company, in </a:t>
            </a:r>
            <a:r>
              <a:rPr lang="en-US" sz="1000" dirty="0" err="1" smtClean="0"/>
              <a:t>Petaling</a:t>
            </a:r>
            <a:r>
              <a:rPr lang="en-US" sz="1000" dirty="0" smtClean="0"/>
              <a:t> Jaya, as a Finance Manager. Since 1995, he has been a dealer’s representative with Public Investment</a:t>
            </a:r>
          </a:p>
          <a:p>
            <a:r>
              <a:rPr lang="en-US" sz="1000" dirty="0" smtClean="0"/>
              <a:t>Bank Bhd. He also sits on the board various other private limited companies.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57200"/>
            <a:ext cx="8001000" cy="5334000"/>
          </a:xfrm>
        </p:spPr>
        <p:txBody>
          <a:bodyPr>
            <a:normAutofit/>
          </a:bodyPr>
          <a:lstStyle/>
          <a:p>
            <a:r>
              <a:rPr lang="en-US" b="1" u="sng" dirty="0" smtClean="0">
                <a:solidFill>
                  <a:srgbClr val="0070C0"/>
                </a:solidFill>
              </a:rPr>
              <a:t>CORPORATE </a:t>
            </a:r>
            <a:r>
              <a:rPr lang="en-US" b="1" u="sng" dirty="0" smtClean="0">
                <a:solidFill>
                  <a:srgbClr val="0070C0"/>
                </a:solidFill>
              </a:rPr>
              <a:t>SOCIAL RESPONSIBILITY</a:t>
            </a:r>
          </a:p>
          <a:p>
            <a:pPr algn="just"/>
            <a:endParaRPr lang="en-US" sz="1800" dirty="0" smtClean="0">
              <a:solidFill>
                <a:schemeClr val="tx1"/>
              </a:solidFill>
            </a:endParaRPr>
          </a:p>
          <a:p>
            <a:pPr algn="l"/>
            <a:r>
              <a:rPr lang="en-US" sz="1800" dirty="0" smtClean="0">
                <a:solidFill>
                  <a:schemeClr val="tx1"/>
                </a:solidFill>
              </a:rPr>
              <a:t>EFFICIENT Group is committed to play its role as a caring corporate citizen. In line with this philosophy, our Group has taken a proactive step in making contributions toward the local community. The initiatives undertaken included providing free newspapers to the school and colleges, offering graduate placement programs and trying to reduce the amount of wastage generated by the Group by improving the efficiency of production workflow in order to reduce the global warming.</a:t>
            </a:r>
            <a:endParaRPr lang="en-US" dirty="0" smtClean="0">
              <a:solidFill>
                <a:schemeClr val="tx1"/>
              </a:solidFill>
            </a:endParaRPr>
          </a:p>
          <a:p>
            <a:endParaRPr lang="en-US" dirty="0">
              <a:solidFill>
                <a:schemeClr val="tx1"/>
              </a:solidFill>
            </a:endParaRPr>
          </a:p>
        </p:txBody>
      </p:sp>
      <p:sp>
        <p:nvSpPr>
          <p:cNvPr id="4" name="Rectangle 3"/>
          <p:cNvSpPr/>
          <p:nvPr/>
        </p:nvSpPr>
        <p:spPr>
          <a:xfrm>
            <a:off x="457200" y="1295400"/>
            <a:ext cx="8458200" cy="1708160"/>
          </a:xfrm>
          <a:prstGeom prst="rect">
            <a:avLst/>
          </a:prstGeom>
        </p:spPr>
        <p:txBody>
          <a:bodyPr wrap="square">
            <a:spAutoFit/>
          </a:bodyPr>
          <a:lstStyle/>
          <a:p>
            <a:pPr marL="688975" lvl="1" indent="-231775">
              <a:buFont typeface="Arial" pitchFamily="34" charset="0"/>
              <a:buChar char="•"/>
            </a:pPr>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a:p>
            <a:pPr algn="just"/>
            <a:endParaRPr lang="en-US" sz="15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111978"/>
            <a:ext cx="7467600" cy="5334000"/>
          </a:xfrm>
        </p:spPr>
        <p:txBody>
          <a:bodyPr>
            <a:normAutofit/>
          </a:bodyPr>
          <a:lstStyle/>
          <a:p>
            <a:r>
              <a:rPr lang="en-US" b="1" u="sng" dirty="0" smtClean="0">
                <a:solidFill>
                  <a:srgbClr val="0070C0"/>
                </a:solidFill>
              </a:rPr>
              <a:t>PRODUCT &amp; SERVICES</a:t>
            </a:r>
          </a:p>
          <a:p>
            <a:endParaRPr lang="en-US" dirty="0" smtClean="0"/>
          </a:p>
          <a:p>
            <a:endParaRPr lang="en-US" dirty="0"/>
          </a:p>
        </p:txBody>
      </p:sp>
      <p:sp>
        <p:nvSpPr>
          <p:cNvPr id="4" name="Rectangle 3"/>
          <p:cNvSpPr/>
          <p:nvPr/>
        </p:nvSpPr>
        <p:spPr>
          <a:xfrm>
            <a:off x="457200" y="687824"/>
            <a:ext cx="8458200" cy="6093976"/>
          </a:xfrm>
          <a:prstGeom prst="rect">
            <a:avLst/>
          </a:prstGeom>
        </p:spPr>
        <p:txBody>
          <a:bodyPr wrap="square">
            <a:spAutoFit/>
          </a:bodyPr>
          <a:lstStyle/>
          <a:p>
            <a:pPr marL="688975" lvl="1" indent="-231775">
              <a:buFont typeface="Arial" pitchFamily="34" charset="0"/>
              <a:buChar char="•"/>
            </a:pPr>
            <a:endParaRPr lang="en-US" sz="1500" dirty="0" smtClean="0"/>
          </a:p>
          <a:p>
            <a:pPr algn="just"/>
            <a:r>
              <a:rPr lang="en-US" sz="1500" dirty="0" smtClean="0"/>
              <a:t>EFFICIENT Group primarily involved in the provision of integrated outsourcing solutions in Data and Document Processing, ranging from data extraction, to conversion, formatting of documents, to data printing and preparation of printed documents for distribution by post. </a:t>
            </a:r>
          </a:p>
          <a:p>
            <a:pPr algn="just"/>
            <a:endParaRPr lang="en-US" sz="1500" dirty="0" smtClean="0"/>
          </a:p>
          <a:p>
            <a:pPr algn="just"/>
            <a:r>
              <a:rPr lang="en-US" sz="1500" dirty="0" smtClean="0"/>
              <a:t>We also offer Electronic Bill Presentment (“EBP”) services which encompass the EBP subscription services to data extraction, creation, delivery via electronic media such as the web, email and SMS, and audit reporting complete with automated error resolutions. </a:t>
            </a:r>
          </a:p>
          <a:p>
            <a:endParaRPr lang="en-US" sz="1500" dirty="0" smtClean="0"/>
          </a:p>
          <a:p>
            <a:pPr algn="just"/>
            <a:r>
              <a:rPr lang="en-US" sz="1500" dirty="0" smtClean="0"/>
              <a:t>Information technology services is offered through our MSC-status company, Efficient </a:t>
            </a:r>
            <a:r>
              <a:rPr lang="en-US" sz="1500" dirty="0" err="1" smtClean="0"/>
              <a:t>SofTech</a:t>
            </a:r>
            <a:r>
              <a:rPr lang="en-US" sz="1500" dirty="0" smtClean="0"/>
              <a:t> </a:t>
            </a:r>
            <a:r>
              <a:rPr lang="en-US" sz="1500" dirty="0" err="1" smtClean="0"/>
              <a:t>Sdn</a:t>
            </a:r>
            <a:r>
              <a:rPr lang="en-US" sz="1500" dirty="0" smtClean="0"/>
              <a:t> </a:t>
            </a:r>
            <a:r>
              <a:rPr lang="en-US" sz="1500" dirty="0" err="1" smtClean="0"/>
              <a:t>Bhd</a:t>
            </a:r>
            <a:r>
              <a:rPr lang="en-US" sz="1500" dirty="0" smtClean="0"/>
              <a:t>, in the development of proprietary applications for work-flow management, data conversion and electronic distribution of documents.</a:t>
            </a:r>
          </a:p>
          <a:p>
            <a:pPr algn="just"/>
            <a:endParaRPr lang="en-US" sz="1500" dirty="0" smtClean="0"/>
          </a:p>
          <a:p>
            <a:pPr algn="just"/>
            <a:r>
              <a:rPr lang="en-US" sz="1500" dirty="0" smtClean="0">
                <a:solidFill>
                  <a:srgbClr val="000000"/>
                </a:solidFill>
                <a:cs typeface="Times New Roman" pitchFamily="18" charset="0"/>
              </a:rPr>
              <a:t>In summary, EFFICIENT Group provide a full spectrum of integrated business process outsourcing services including:</a:t>
            </a:r>
          </a:p>
          <a:p>
            <a:pPr marL="688975" lvl="1" indent="-231775">
              <a:buFont typeface="Arial" pitchFamily="34" charset="0"/>
              <a:buChar char="•"/>
            </a:pPr>
            <a:r>
              <a:rPr lang="en-US" sz="1500" dirty="0" smtClean="0">
                <a:solidFill>
                  <a:srgbClr val="000000"/>
                </a:solidFill>
                <a:cs typeface="Times New Roman" pitchFamily="18" charset="0"/>
              </a:rPr>
              <a:t>Data and Document Processing;</a:t>
            </a:r>
          </a:p>
          <a:p>
            <a:pPr marL="688975" lvl="1" indent="-231775">
              <a:buFont typeface="Arial" pitchFamily="34" charset="0"/>
              <a:buChar char="•"/>
            </a:pPr>
            <a:r>
              <a:rPr lang="en-US" sz="1500" dirty="0" smtClean="0">
                <a:solidFill>
                  <a:srgbClr val="000000"/>
                </a:solidFill>
                <a:cs typeface="Times New Roman" pitchFamily="18" charset="0"/>
              </a:rPr>
              <a:t>Electronic And Physical Distribution;</a:t>
            </a:r>
          </a:p>
          <a:p>
            <a:pPr marL="688975" lvl="1" indent="-231775">
              <a:buFont typeface="Arial" pitchFamily="34" charset="0"/>
              <a:buChar char="•"/>
            </a:pPr>
            <a:r>
              <a:rPr lang="en-US" sz="1500" dirty="0" smtClean="0">
                <a:solidFill>
                  <a:srgbClr val="000000"/>
                </a:solidFill>
                <a:cs typeface="Times New Roman" pitchFamily="18" charset="0"/>
              </a:rPr>
              <a:t>Imaging And Data Capture; </a:t>
            </a:r>
          </a:p>
          <a:p>
            <a:pPr marL="688975" lvl="1" indent="-231775">
              <a:buFont typeface="Arial" pitchFamily="34" charset="0"/>
              <a:buChar char="•"/>
            </a:pPr>
            <a:r>
              <a:rPr lang="en-US" sz="1500" dirty="0" smtClean="0">
                <a:solidFill>
                  <a:srgbClr val="000000"/>
                </a:solidFill>
                <a:cs typeface="Times New Roman" pitchFamily="18" charset="0"/>
              </a:rPr>
              <a:t>Archival And Retrieval;</a:t>
            </a:r>
          </a:p>
          <a:p>
            <a:pPr marL="688975" lvl="1" indent="-231775">
              <a:buFont typeface="Arial" pitchFamily="34" charset="0"/>
              <a:buChar char="•"/>
            </a:pPr>
            <a:r>
              <a:rPr lang="en-US" sz="1500" dirty="0" smtClean="0">
                <a:solidFill>
                  <a:srgbClr val="000000"/>
                </a:solidFill>
                <a:cs typeface="Times New Roman" pitchFamily="18" charset="0"/>
              </a:rPr>
              <a:t>Document Management System;</a:t>
            </a:r>
          </a:p>
          <a:p>
            <a:pPr marL="688975" lvl="1" indent="-231775">
              <a:buFont typeface="Arial" pitchFamily="34" charset="0"/>
              <a:buChar char="•"/>
            </a:pPr>
            <a:r>
              <a:rPr lang="en-US" sz="1500" dirty="0" smtClean="0">
                <a:solidFill>
                  <a:srgbClr val="000000"/>
                </a:solidFill>
                <a:cs typeface="Times New Roman" pitchFamily="18" charset="0"/>
              </a:rPr>
              <a:t>Records Management;</a:t>
            </a:r>
          </a:p>
          <a:p>
            <a:pPr marL="688975" lvl="1" indent="-231775">
              <a:buFont typeface="Arial" pitchFamily="34" charset="0"/>
              <a:buChar char="•"/>
            </a:pPr>
            <a:r>
              <a:rPr lang="en-US" sz="1500" dirty="0" smtClean="0">
                <a:solidFill>
                  <a:srgbClr val="000000"/>
                </a:solidFill>
                <a:cs typeface="Times New Roman" pitchFamily="18" charset="0"/>
              </a:rPr>
              <a:t>Card Personalization Centre;</a:t>
            </a:r>
          </a:p>
          <a:p>
            <a:pPr marL="688975" lvl="1" indent="-231775">
              <a:buFont typeface="Arial" pitchFamily="34" charset="0"/>
              <a:buChar char="•"/>
            </a:pPr>
            <a:r>
              <a:rPr lang="en-US" sz="1500" dirty="0" smtClean="0">
                <a:solidFill>
                  <a:srgbClr val="000000"/>
                </a:solidFill>
                <a:cs typeface="Times New Roman" pitchFamily="18" charset="0"/>
              </a:rPr>
              <a:t>Loyalty Program Management;</a:t>
            </a:r>
          </a:p>
          <a:p>
            <a:pPr marL="688975" lvl="1" indent="-231775">
              <a:buFont typeface="Arial" pitchFamily="34" charset="0"/>
              <a:buChar char="•"/>
            </a:pPr>
            <a:r>
              <a:rPr lang="en-US" sz="1500" dirty="0" smtClean="0"/>
              <a:t>International Direct Mail Solutions</a:t>
            </a:r>
          </a:p>
          <a:p>
            <a:pPr algn="just"/>
            <a:endParaRPr lang="en-US" sz="1500" dirty="0" smtClean="0"/>
          </a:p>
          <a:p>
            <a:endParaRPr lang="en-US" sz="15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1468</TotalTime>
  <Words>2486</Words>
  <Application>Microsoft Office PowerPoint</Application>
  <PresentationFormat>On-screen Show (4:3)</PresentationFormat>
  <Paragraphs>220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Vinie Chong</dc:creator>
  <cp:lastModifiedBy>Vinie Chong</cp:lastModifiedBy>
  <cp:revision>154</cp:revision>
  <dcterms:created xsi:type="dcterms:W3CDTF">2008-07-25T03:35:12Z</dcterms:created>
  <dcterms:modified xsi:type="dcterms:W3CDTF">2008-10-03T06:41:59Z</dcterms:modified>
</cp:coreProperties>
</file>